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4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5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16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9"/>
  </p:notesMasterIdLst>
  <p:sldIdLst>
    <p:sldId id="281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82" r:id="rId10"/>
    <p:sldId id="264" r:id="rId11"/>
    <p:sldId id="265" r:id="rId12"/>
    <p:sldId id="266" r:id="rId13"/>
    <p:sldId id="267" r:id="rId14"/>
    <p:sldId id="289" r:id="rId15"/>
    <p:sldId id="292" r:id="rId16"/>
    <p:sldId id="291" r:id="rId17"/>
    <p:sldId id="290" r:id="rId18"/>
    <p:sldId id="27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</p:sldIdLst>
  <p:sldSz cx="18288000" cy="10287000"/>
  <p:notesSz cx="6858000" cy="9144000"/>
  <p:embeddedFontLst>
    <p:embeddedFont>
      <p:font typeface="WenQuanYi" panose="020B0606030804020204" pitchFamily="34" charset="-128"/>
      <p:regular r:id="rId30"/>
    </p:embeddedFont>
    <p:embeddedFont>
      <p:font typeface="Arial Bold" panose="020B0802020202020204" pitchFamily="34" charset="0"/>
      <p:regular r:id="rId31"/>
      <p:bold r:id="rId32"/>
    </p:embeddedFont>
    <p:embeddedFont>
      <p:font typeface="Arimo" panose="020B0604020202020204" pitchFamily="34" charset="0"/>
      <p:regular r:id="rId33"/>
    </p:embeddedFont>
    <p:embeddedFont>
      <p:font typeface="Arimo Bold" panose="020B0704020202020204" pitchFamily="34" charset="0"/>
      <p:regular r:id="rId34"/>
      <p:bold r:id="rId35"/>
    </p:embeddedFont>
    <p:embeddedFont>
      <p:font typeface="Arimo Bold Italics" panose="020B0704020202090204" pitchFamily="34" charset="0"/>
      <p:regular r:id="rId36"/>
      <p:bold r:id="rId37"/>
      <p:italic r:id="rId38"/>
      <p:boldItalic r:id="rId39"/>
    </p:embeddedFont>
    <p:embeddedFont>
      <p:font typeface="Arimo Italics" panose="020B0604020202090204" pitchFamily="34" charset="0"/>
      <p:regular r:id="rId40"/>
      <p:italic r:id="rId41"/>
    </p:embeddedFont>
    <p:embeddedFont>
      <p:font typeface="DM Sans" pitchFamily="2" charset="0"/>
      <p:regular r:id="rId42"/>
      <p:bold r:id="rId43"/>
      <p:italic r:id="rId44"/>
      <p:boldItalic r:id="rId45"/>
    </p:embeddedFont>
    <p:embeddedFont>
      <p:font typeface="DM Sans Bold" pitchFamily="2" charset="0"/>
      <p:regular r:id="rId46"/>
      <p:bold r:id="rId47"/>
    </p:embeddedFont>
    <p:embeddedFont>
      <p:font typeface="Google Sans" pitchFamily="2" charset="0"/>
      <p:regular r:id="rId48"/>
      <p:bold r:id="rId49"/>
      <p:italic r:id="rId50"/>
      <p:boldItalic r:id="rId51"/>
    </p:embeddedFont>
    <p:embeddedFont>
      <p:font typeface="Google Sans Medium" pitchFamily="2" charset="0"/>
      <p:regular r:id="rId52"/>
      <p:bold r:id="rId53"/>
      <p:italic r:id="rId54"/>
      <p:boldItalic r:id="rId55"/>
    </p:embeddedFont>
    <p:embeddedFont>
      <p:font typeface="Sailors" panose="02000000000000000000" pitchFamily="2" charset="0"/>
      <p:regular r:id="rId56"/>
    </p:embeddedFont>
    <p:embeddedFont>
      <p:font typeface="Sailors Italics" panose="02000000000000000000" pitchFamily="2" charset="0"/>
      <p:regular r:id="rId5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F546"/>
    <a:srgbClr val="BDC3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52" autoAdjust="0"/>
    <p:restoredTop sz="94667" autoAdjust="0"/>
  </p:normalViewPr>
  <p:slideViewPr>
    <p:cSldViewPr>
      <p:cViewPr>
        <p:scale>
          <a:sx n="75" d="100"/>
          <a:sy n="75" d="100"/>
        </p:scale>
        <p:origin x="488" y="10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0.fntdata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font" Target="fonts/font13.fntdata"/><Relationship Id="rId47" Type="http://schemas.openxmlformats.org/officeDocument/2006/relationships/font" Target="fonts/font18.fntdata"/><Relationship Id="rId50" Type="http://schemas.openxmlformats.org/officeDocument/2006/relationships/font" Target="fonts/font21.fntdata"/><Relationship Id="rId55" Type="http://schemas.openxmlformats.org/officeDocument/2006/relationships/font" Target="fonts/font26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notesMaster" Target="notesMasters/notesMaster1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font" Target="fonts/font16.fntdata"/><Relationship Id="rId53" Type="http://schemas.openxmlformats.org/officeDocument/2006/relationships/font" Target="fonts/font24.fntdata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font" Target="fonts/font14.fntdata"/><Relationship Id="rId48" Type="http://schemas.openxmlformats.org/officeDocument/2006/relationships/font" Target="fonts/font19.fntdata"/><Relationship Id="rId56" Type="http://schemas.openxmlformats.org/officeDocument/2006/relationships/font" Target="fonts/font27.fntdata"/><Relationship Id="rId8" Type="http://schemas.openxmlformats.org/officeDocument/2006/relationships/slide" Target="slides/slide7.xml"/><Relationship Id="rId51" Type="http://schemas.openxmlformats.org/officeDocument/2006/relationships/font" Target="fonts/font2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46" Type="http://schemas.openxmlformats.org/officeDocument/2006/relationships/font" Target="fonts/font17.fntdata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12.fntdata"/><Relationship Id="rId54" Type="http://schemas.openxmlformats.org/officeDocument/2006/relationships/font" Target="fonts/font2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49" Type="http://schemas.openxmlformats.org/officeDocument/2006/relationships/font" Target="fonts/font20.fntdata"/><Relationship Id="rId57" Type="http://schemas.openxmlformats.org/officeDocument/2006/relationships/font" Target="fonts/font28.fntdata"/><Relationship Id="rId10" Type="http://schemas.openxmlformats.org/officeDocument/2006/relationships/slide" Target="slides/slide9.xml"/><Relationship Id="rId31" Type="http://schemas.openxmlformats.org/officeDocument/2006/relationships/font" Target="fonts/font2.fntdata"/><Relationship Id="rId44" Type="http://schemas.openxmlformats.org/officeDocument/2006/relationships/font" Target="fonts/font15.fntdata"/><Relationship Id="rId52" Type="http://schemas.openxmlformats.org/officeDocument/2006/relationships/font" Target="fonts/font23.fntdata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0293391377764384"/>
          <c:y val="3.1060433781517384E-2"/>
          <c:w val="0.88184602274191526"/>
          <c:h val="0.82698698086926858"/>
        </c:manualLayout>
      </c:layout>
      <c:scatterChart>
        <c:scatterStyle val="lineMarker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Y 值</c:v>
                </c:pt>
              </c:strCache>
            </c:strRef>
          </c:tx>
          <c:spPr>
            <a:ln w="28575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Pt>
            <c:idx val="2"/>
            <c:marker>
              <c:symbol val="circle"/>
              <c:size val="5"/>
              <c:spPr>
                <a:solidFill>
                  <a:schemeClr val="accent1"/>
                </a:solidFill>
                <a:ln w="9525">
                  <a:solidFill>
                    <a:schemeClr val="accent1"/>
                  </a:solidFill>
                </a:ln>
                <a:effectLst/>
                <a:scene3d>
                  <a:camera prst="orthographicFront"/>
                  <a:lightRig rig="threePt" dir="t"/>
                </a:scene3d>
                <a:sp3d>
                  <a:bevelT w="0"/>
                </a:sp3d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0-8C03-4E70-9785-2F0A3708AAA4}"/>
              </c:ext>
            </c:extLst>
          </c:dPt>
          <c:xVal>
            <c:numRef>
              <c:f>工作表1!$A$2:$A$5</c:f>
              <c:numCache>
                <c:formatCode>General</c:formatCode>
                <c:ptCount val="4"/>
                <c:pt idx="0">
                  <c:v>0.8</c:v>
                </c:pt>
                <c:pt idx="1">
                  <c:v>0.5</c:v>
                </c:pt>
                <c:pt idx="2">
                  <c:v>0.1</c:v>
                </c:pt>
                <c:pt idx="3">
                  <c:v>0.5</c:v>
                </c:pt>
              </c:numCache>
            </c:numRef>
          </c:xVal>
          <c:yVal>
            <c:numRef>
              <c:f>工作表1!$B$2:$B$5</c:f>
              <c:numCache>
                <c:formatCode>General</c:formatCode>
                <c:ptCount val="4"/>
                <c:pt idx="0">
                  <c:v>0.2</c:v>
                </c:pt>
                <c:pt idx="1">
                  <c:v>0.4</c:v>
                </c:pt>
                <c:pt idx="2">
                  <c:v>1</c:v>
                </c:pt>
                <c:pt idx="3">
                  <c:v>0.3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8C03-4E70-9785-2F0A3708AAA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323683455"/>
        <c:axId val="1323686335"/>
      </c:scatterChart>
      <c:valAx>
        <c:axId val="1323683455"/>
        <c:scaling>
          <c:orientation val="minMax"/>
          <c:max val="1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TW" altLang="en-US" sz="2000" b="1" dirty="0"/>
                  <a:t>熱量</a:t>
                </a:r>
              </a:p>
            </c:rich>
          </c:tx>
          <c:layout>
            <c:manualLayout>
              <c:xMode val="edge"/>
              <c:yMode val="edge"/>
              <c:x val="0.50423287008024975"/>
              <c:y val="0.92593862815884476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TW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323686335"/>
        <c:crosses val="autoZero"/>
        <c:crossBetween val="midCat"/>
        <c:majorUnit val="0.2"/>
      </c:valAx>
      <c:valAx>
        <c:axId val="1323686335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eaVert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TW" altLang="en-US" sz="2000" b="1" dirty="0"/>
                  <a:t>澱粉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eaVert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TW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323683455"/>
        <c:crosses val="autoZero"/>
        <c:crossBetween val="midCat"/>
        <c:majorUnit val="0.2"/>
        <c:minorUnit val="0.2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0293391377764384"/>
          <c:y val="3.1060433781517384E-2"/>
          <c:w val="0.88184602274191526"/>
          <c:h val="0.82698698086926858"/>
        </c:manualLayout>
      </c:layout>
      <c:scatterChart>
        <c:scatterStyle val="lineMarker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Y 值</c:v>
                </c:pt>
              </c:strCache>
            </c:strRef>
          </c:tx>
          <c:spPr>
            <a:ln w="28575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Pt>
            <c:idx val="2"/>
            <c:marker>
              <c:symbol val="circle"/>
              <c:size val="5"/>
              <c:spPr>
                <a:solidFill>
                  <a:schemeClr val="accent1"/>
                </a:solidFill>
                <a:ln w="9525">
                  <a:solidFill>
                    <a:schemeClr val="accent1"/>
                  </a:solidFill>
                </a:ln>
                <a:effectLst/>
                <a:scene3d>
                  <a:camera prst="orthographicFront"/>
                  <a:lightRig rig="threePt" dir="t"/>
                </a:scene3d>
                <a:sp3d>
                  <a:bevelT w="0"/>
                </a:sp3d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0-8C03-4E70-9785-2F0A3708AAA4}"/>
              </c:ext>
            </c:extLst>
          </c:dPt>
          <c:xVal>
            <c:numRef>
              <c:f>工作表1!$A$2:$A$5</c:f>
              <c:numCache>
                <c:formatCode>General</c:formatCode>
                <c:ptCount val="4"/>
                <c:pt idx="0">
                  <c:v>0.8</c:v>
                </c:pt>
                <c:pt idx="1">
                  <c:v>0.5</c:v>
                </c:pt>
                <c:pt idx="2">
                  <c:v>0.1</c:v>
                </c:pt>
                <c:pt idx="3">
                  <c:v>0.5</c:v>
                </c:pt>
              </c:numCache>
            </c:numRef>
          </c:xVal>
          <c:yVal>
            <c:numRef>
              <c:f>工作表1!$B$2:$B$5</c:f>
              <c:numCache>
                <c:formatCode>General</c:formatCode>
                <c:ptCount val="4"/>
                <c:pt idx="0">
                  <c:v>0.2</c:v>
                </c:pt>
                <c:pt idx="1">
                  <c:v>0.4</c:v>
                </c:pt>
                <c:pt idx="2">
                  <c:v>1</c:v>
                </c:pt>
                <c:pt idx="3">
                  <c:v>0.3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8C03-4E70-9785-2F0A3708AAA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323683455"/>
        <c:axId val="1323686335"/>
      </c:scatterChart>
      <c:valAx>
        <c:axId val="1323683455"/>
        <c:scaling>
          <c:orientation val="minMax"/>
          <c:max val="1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TW" altLang="en-US" sz="2000" b="1" dirty="0"/>
                  <a:t>熱量</a:t>
                </a:r>
              </a:p>
            </c:rich>
          </c:tx>
          <c:layout>
            <c:manualLayout>
              <c:xMode val="edge"/>
              <c:yMode val="edge"/>
              <c:x val="0.50423287008024975"/>
              <c:y val="0.92593862815884476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TW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323686335"/>
        <c:crosses val="autoZero"/>
        <c:crossBetween val="midCat"/>
        <c:majorUnit val="0.2"/>
      </c:valAx>
      <c:valAx>
        <c:axId val="1323686335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eaVert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TW" altLang="en-US" sz="2000" b="1" dirty="0"/>
                  <a:t>澱粉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eaVert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TW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323683455"/>
        <c:crosses val="autoZero"/>
        <c:crossBetween val="midCat"/>
        <c:majorUnit val="0.2"/>
        <c:minorUnit val="0.2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0293391377764384"/>
          <c:y val="3.1060433781517384E-2"/>
          <c:w val="0.88184602274191526"/>
          <c:h val="0.82698698086926858"/>
        </c:manualLayout>
      </c:layout>
      <c:scatterChart>
        <c:scatterStyle val="lineMarker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Y 值</c:v>
                </c:pt>
              </c:strCache>
            </c:strRef>
          </c:tx>
          <c:spPr>
            <a:ln w="28575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Pt>
            <c:idx val="2"/>
            <c:marker>
              <c:symbol val="circle"/>
              <c:size val="5"/>
              <c:spPr>
                <a:solidFill>
                  <a:schemeClr val="accent1"/>
                </a:solidFill>
                <a:ln w="9525">
                  <a:solidFill>
                    <a:schemeClr val="accent1"/>
                  </a:solidFill>
                </a:ln>
                <a:effectLst/>
                <a:scene3d>
                  <a:camera prst="orthographicFront"/>
                  <a:lightRig rig="threePt" dir="t"/>
                </a:scene3d>
                <a:sp3d>
                  <a:bevelT w="0"/>
                </a:sp3d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0-8C03-4E70-9785-2F0A3708AAA4}"/>
              </c:ext>
            </c:extLst>
          </c:dPt>
          <c:xVal>
            <c:numRef>
              <c:f>工作表1!$A$2:$A$5</c:f>
              <c:numCache>
                <c:formatCode>General</c:formatCode>
                <c:ptCount val="4"/>
                <c:pt idx="0">
                  <c:v>0.8</c:v>
                </c:pt>
                <c:pt idx="1">
                  <c:v>0.5</c:v>
                </c:pt>
                <c:pt idx="2">
                  <c:v>0.1</c:v>
                </c:pt>
                <c:pt idx="3">
                  <c:v>0.5</c:v>
                </c:pt>
              </c:numCache>
            </c:numRef>
          </c:xVal>
          <c:yVal>
            <c:numRef>
              <c:f>工作表1!$B$2:$B$5</c:f>
              <c:numCache>
                <c:formatCode>General</c:formatCode>
                <c:ptCount val="4"/>
                <c:pt idx="0">
                  <c:v>0.2</c:v>
                </c:pt>
                <c:pt idx="1">
                  <c:v>0.4</c:v>
                </c:pt>
                <c:pt idx="2">
                  <c:v>1</c:v>
                </c:pt>
                <c:pt idx="3">
                  <c:v>0.3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8C03-4E70-9785-2F0A3708AAA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323683455"/>
        <c:axId val="1323686335"/>
      </c:scatterChart>
      <c:valAx>
        <c:axId val="1323683455"/>
        <c:scaling>
          <c:orientation val="minMax"/>
          <c:max val="1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TW" altLang="en-US" sz="2000" b="1" dirty="0"/>
                  <a:t>熱量</a:t>
                </a:r>
              </a:p>
            </c:rich>
          </c:tx>
          <c:layout>
            <c:manualLayout>
              <c:xMode val="edge"/>
              <c:yMode val="edge"/>
              <c:x val="0.50423287008024975"/>
              <c:y val="0.92593862815884476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TW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323686335"/>
        <c:crosses val="autoZero"/>
        <c:crossBetween val="midCat"/>
        <c:majorUnit val="0.2"/>
      </c:valAx>
      <c:valAx>
        <c:axId val="1323686335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eaVert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TW" altLang="en-US" sz="2000" b="1" dirty="0"/>
                  <a:t>澱粉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eaVert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TW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323683455"/>
        <c:crosses val="autoZero"/>
        <c:crossBetween val="midCat"/>
        <c:majorUnit val="0.2"/>
        <c:minorUnit val="0.2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0293391377764384"/>
          <c:y val="3.1060433781517384E-2"/>
          <c:w val="0.88184602274191526"/>
          <c:h val="0.82698698086926858"/>
        </c:manualLayout>
      </c:layout>
      <c:scatterChart>
        <c:scatterStyle val="lineMarker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Y 值</c:v>
                </c:pt>
              </c:strCache>
            </c:strRef>
          </c:tx>
          <c:spPr>
            <a:ln w="28575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Pt>
            <c:idx val="2"/>
            <c:marker>
              <c:symbol val="circle"/>
              <c:size val="5"/>
              <c:spPr>
                <a:solidFill>
                  <a:schemeClr val="accent1"/>
                </a:solidFill>
                <a:ln w="9525">
                  <a:solidFill>
                    <a:schemeClr val="accent1"/>
                  </a:solidFill>
                </a:ln>
                <a:effectLst/>
                <a:scene3d>
                  <a:camera prst="orthographicFront"/>
                  <a:lightRig rig="threePt" dir="t"/>
                </a:scene3d>
                <a:sp3d>
                  <a:bevelT w="0"/>
                </a:sp3d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0-8C03-4E70-9785-2F0A3708AAA4}"/>
              </c:ext>
            </c:extLst>
          </c:dPt>
          <c:xVal>
            <c:numRef>
              <c:f>工作表1!$A$2:$A$5</c:f>
              <c:numCache>
                <c:formatCode>General</c:formatCode>
                <c:ptCount val="4"/>
                <c:pt idx="0">
                  <c:v>0.8</c:v>
                </c:pt>
                <c:pt idx="1">
                  <c:v>0.5</c:v>
                </c:pt>
                <c:pt idx="2">
                  <c:v>0.1</c:v>
                </c:pt>
                <c:pt idx="3">
                  <c:v>0.5</c:v>
                </c:pt>
              </c:numCache>
            </c:numRef>
          </c:xVal>
          <c:yVal>
            <c:numRef>
              <c:f>工作表1!$B$2:$B$5</c:f>
              <c:numCache>
                <c:formatCode>General</c:formatCode>
                <c:ptCount val="4"/>
                <c:pt idx="0">
                  <c:v>0.2</c:v>
                </c:pt>
                <c:pt idx="1">
                  <c:v>0.4</c:v>
                </c:pt>
                <c:pt idx="2">
                  <c:v>1</c:v>
                </c:pt>
                <c:pt idx="3">
                  <c:v>0.3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8C03-4E70-9785-2F0A3708AAA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323683455"/>
        <c:axId val="1323686335"/>
      </c:scatterChart>
      <c:valAx>
        <c:axId val="1323683455"/>
        <c:scaling>
          <c:orientation val="minMax"/>
          <c:max val="1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TW" altLang="en-US" sz="2000" b="1" dirty="0"/>
                  <a:t>熱量</a:t>
                </a:r>
              </a:p>
            </c:rich>
          </c:tx>
          <c:layout>
            <c:manualLayout>
              <c:xMode val="edge"/>
              <c:yMode val="edge"/>
              <c:x val="0.50423287008024975"/>
              <c:y val="0.92593862815884476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TW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323686335"/>
        <c:crosses val="autoZero"/>
        <c:crossBetween val="midCat"/>
        <c:majorUnit val="0.2"/>
      </c:valAx>
      <c:valAx>
        <c:axId val="1323686335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eaVert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TW" altLang="en-US" sz="2000" b="1" dirty="0"/>
                  <a:t>澱粉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eaVert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TW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323683455"/>
        <c:crosses val="autoZero"/>
        <c:crossBetween val="midCat"/>
        <c:majorUnit val="0.2"/>
        <c:minorUnit val="0.2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21.03.2025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28dee1d198_1_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228dee1d198_1_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E4C6C-1F48-C2D9-A76D-4758D76AC5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E523CC4-EC05-7875-9CAE-40E31B4DDBC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CA073FA-EF7F-93F5-434F-138D88354C6D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A03B2C5D-FA60-FA53-ADDB-451C19A4912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1232C89C-8B25-0FCE-D1AD-C5BD73BF80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EA05B1-1040-1611-6CE3-623703EFD16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5B9A0C-13AC-DAAB-DE4A-8C70E6FAB5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7843645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645FDD-C47E-12DE-2F4B-308009041F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C9A60C9-1293-2423-B99F-63335995245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5A50783-EBEE-5610-0427-0595D3E9485E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7723AF45-3488-6D3D-BCCF-6CE878CCF1B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FD6FE7EB-4958-C7CE-6CA1-0CF29E79A9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FEFD4F-C8D0-03D9-5ABD-D7DA44851D5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1A3508-5B84-74B2-7EAA-F40A25D246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21275909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0D17E7-AA66-EA53-D0BE-5658609D64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A4960CB-17D0-8287-00FF-012C1576B88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3C0A92E-9D05-8281-F30D-ADD41D821146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73B219D8-FCED-6D96-1686-4F17323638B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FCB953EF-3770-9D67-B703-BFB395FDC6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438814-BF82-C378-74B3-C6E7ABD41FA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95BB96-ACF2-AC5D-BF02-9750FB47B30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36144449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C7798A-FF59-BB58-86A8-DD0845AB5F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94A9C2E-86D4-A5E1-8913-A194A17EB6E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DBD0C74-E553-E9F9-CCA3-D37E767C9DCC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2DD49899-D6F7-4D44-FD86-606FE44A8EC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D92E2A78-A443-BD6E-1F10-427064570AB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0EF653-EA99-4B11-DC1C-FD8CA5BD9BF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145AC1-3C2D-1AD2-EEA5-733347834A4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11727328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96374A-7A68-C56B-3165-38DBA1FA55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1FF65A5-E298-D0B0-C485-D3C2871C6F8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D8FFDC6-35E2-6E37-218C-2339A4CCBF9B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D5E7E361-B381-7738-276D-BC2A6582B50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CE9E4B46-3776-4354-DE3B-2CB8E0B812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EAFF9D-3A2D-152E-1573-B9B52421A7D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38B59B-4071-1810-8328-11DA56FDE55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25372266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EBD021-371A-C357-EA44-C95A7BA425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2A8C8AC-F1D8-A451-1D6A-0E82EB46405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3345776-159B-9A34-D4CA-54748F85707D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6A62A938-AB33-AE4A-EF2E-AF6FD6600D3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A820D5E4-36BF-4339-C24C-D4FDC78341C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DA435F-0F44-59B3-D84E-3D978E93215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47E47A-F2A2-168A-84E8-BD7AA94605C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16486207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- Blue">
  <p:cSld name="Section Title - Blu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title"/>
          </p:nvPr>
        </p:nvSpPr>
        <p:spPr>
          <a:xfrm>
            <a:off x="1290640" y="3112950"/>
            <a:ext cx="15868200" cy="3960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 sz="6800"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 sz="6800"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 sz="6800"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 sz="6800"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 sz="6800"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 sz="6800"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 sz="6800"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 sz="68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1409580" y="6748136"/>
            <a:ext cx="9145200" cy="63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Google Sans"/>
              <a:buNone/>
              <a:defRPr sz="3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36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36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36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36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36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36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36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36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307915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62">
          <p15:clr>
            <a:srgbClr val="E46962"/>
          </p15:clr>
        </p15:guide>
        <p15:guide id="2" pos="2485">
          <p15:clr>
            <a:srgbClr val="E46962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3/21/25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5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2.png"/><Relationship Id="rId9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5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12.svg"/><Relationship Id="rId4" Type="http://schemas.openxmlformats.org/officeDocument/2006/relationships/image" Target="../media/image2.png"/><Relationship Id="rId9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5.png"/><Relationship Id="rId7" Type="http://schemas.openxmlformats.org/officeDocument/2006/relationships/chart" Target="../charts/chart1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11" Type="http://schemas.openxmlformats.org/officeDocument/2006/relationships/image" Target="../media/image16.png"/><Relationship Id="rId5" Type="http://schemas.openxmlformats.org/officeDocument/2006/relationships/image" Target="../media/image11.png"/><Relationship Id="rId10" Type="http://schemas.openxmlformats.org/officeDocument/2006/relationships/image" Target="../media/image15.png"/><Relationship Id="rId4" Type="http://schemas.openxmlformats.org/officeDocument/2006/relationships/image" Target="../media/image2.png"/><Relationship Id="rId9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5.png"/><Relationship Id="rId7" Type="http://schemas.openxmlformats.org/officeDocument/2006/relationships/chart" Target="../charts/chart2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11" Type="http://schemas.openxmlformats.org/officeDocument/2006/relationships/image" Target="../media/image16.png"/><Relationship Id="rId5" Type="http://schemas.openxmlformats.org/officeDocument/2006/relationships/image" Target="../media/image11.png"/><Relationship Id="rId10" Type="http://schemas.openxmlformats.org/officeDocument/2006/relationships/image" Target="../media/image15.png"/><Relationship Id="rId4" Type="http://schemas.openxmlformats.org/officeDocument/2006/relationships/image" Target="../media/image2.png"/><Relationship Id="rId9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5.png"/><Relationship Id="rId7" Type="http://schemas.openxmlformats.org/officeDocument/2006/relationships/chart" Target="../charts/chart3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11" Type="http://schemas.openxmlformats.org/officeDocument/2006/relationships/image" Target="../media/image16.png"/><Relationship Id="rId5" Type="http://schemas.openxmlformats.org/officeDocument/2006/relationships/image" Target="../media/image11.png"/><Relationship Id="rId10" Type="http://schemas.openxmlformats.org/officeDocument/2006/relationships/image" Target="../media/image15.png"/><Relationship Id="rId4" Type="http://schemas.openxmlformats.org/officeDocument/2006/relationships/image" Target="../media/image2.png"/><Relationship Id="rId9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5.png"/><Relationship Id="rId7" Type="http://schemas.openxmlformats.org/officeDocument/2006/relationships/chart" Target="../charts/chart4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11" Type="http://schemas.openxmlformats.org/officeDocument/2006/relationships/image" Target="../media/image16.png"/><Relationship Id="rId5" Type="http://schemas.openxmlformats.org/officeDocument/2006/relationships/image" Target="../media/image11.png"/><Relationship Id="rId10" Type="http://schemas.openxmlformats.org/officeDocument/2006/relationships/image" Target="../media/image15.png"/><Relationship Id="rId4" Type="http://schemas.openxmlformats.org/officeDocument/2006/relationships/image" Target="../media/image2.png"/><Relationship Id="rId9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towardsdatascience.com/rag-vs-finetuning-which-is-the-best-tool-to-boost-your-llm-application-94654b1eaba7" TargetMode="External"/><Relationship Id="rId5" Type="http://schemas.openxmlformats.org/officeDocument/2006/relationships/image" Target="../media/image17.png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hyperlink" Target="https://nsysugdsc.pse.is/RAG" TargetMode="External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42"/>
          <p:cNvSpPr txBox="1">
            <a:spLocks noGrp="1"/>
          </p:cNvSpPr>
          <p:nvPr>
            <p:ph type="subTitle" idx="1"/>
          </p:nvPr>
        </p:nvSpPr>
        <p:spPr>
          <a:xfrm>
            <a:off x="1820910" y="937840"/>
            <a:ext cx="4378200" cy="6360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rmAutofit/>
          </a:bodyPr>
          <a:lstStyle/>
          <a:p>
            <a:pPr marL="0" indent="0">
              <a:spcAft>
                <a:spcPts val="2400"/>
              </a:spcAft>
            </a:pPr>
            <a:r>
              <a:rPr lang="en" sz="1800">
                <a:solidFill>
                  <a:srgbClr val="1E1E1E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Editable Location</a:t>
            </a:r>
            <a:endParaRPr sz="1800">
              <a:solidFill>
                <a:srgbClr val="1E1E1E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grpSp>
        <p:nvGrpSpPr>
          <p:cNvPr id="2" name="Group 5">
            <a:extLst>
              <a:ext uri="{FF2B5EF4-FFF2-40B4-BE49-F238E27FC236}">
                <a16:creationId xmlns:a16="http://schemas.microsoft.com/office/drawing/2014/main" id="{AE5A72E9-1261-1B95-7B98-9ABF926E0288}"/>
              </a:ext>
            </a:extLst>
          </p:cNvPr>
          <p:cNvGrpSpPr/>
          <p:nvPr/>
        </p:nvGrpSpPr>
        <p:grpSpPr>
          <a:xfrm>
            <a:off x="6705600" y="8724900"/>
            <a:ext cx="3975325" cy="975736"/>
            <a:chOff x="0" y="0"/>
            <a:chExt cx="5300433" cy="1300981"/>
          </a:xfrm>
        </p:grpSpPr>
        <p:grpSp>
          <p:nvGrpSpPr>
            <p:cNvPr id="3" name="Group 6">
              <a:extLst>
                <a:ext uri="{FF2B5EF4-FFF2-40B4-BE49-F238E27FC236}">
                  <a16:creationId xmlns:a16="http://schemas.microsoft.com/office/drawing/2014/main" id="{74BB24EA-E1A2-18D5-18D4-A00D98EC7952}"/>
                </a:ext>
              </a:extLst>
            </p:cNvPr>
            <p:cNvGrpSpPr/>
            <p:nvPr/>
          </p:nvGrpSpPr>
          <p:grpSpPr>
            <a:xfrm>
              <a:off x="0" y="0"/>
              <a:ext cx="5300433" cy="1300981"/>
              <a:chOff x="0" y="0"/>
              <a:chExt cx="1415854" cy="347519"/>
            </a:xfrm>
          </p:grpSpPr>
          <p:sp>
            <p:nvSpPr>
              <p:cNvPr id="7" name="Freeform 7">
                <a:extLst>
                  <a:ext uri="{FF2B5EF4-FFF2-40B4-BE49-F238E27FC236}">
                    <a16:creationId xmlns:a16="http://schemas.microsoft.com/office/drawing/2014/main" id="{DE7C625A-2BA2-F77C-A3C0-A6C8EC3296D4}"/>
                  </a:ext>
                </a:extLst>
              </p:cNvPr>
              <p:cNvSpPr/>
              <p:nvPr/>
            </p:nvSpPr>
            <p:spPr>
              <a:xfrm>
                <a:off x="0" y="0"/>
                <a:ext cx="1415854" cy="347519"/>
              </a:xfrm>
              <a:custGeom>
                <a:avLst/>
                <a:gdLst/>
                <a:ahLst/>
                <a:cxnLst/>
                <a:rect l="l" t="t" r="r" b="b"/>
                <a:pathLst>
                  <a:path w="1415854" h="347519">
                    <a:moveTo>
                      <a:pt x="149937" y="0"/>
                    </a:moveTo>
                    <a:lnTo>
                      <a:pt x="1265917" y="0"/>
                    </a:lnTo>
                    <a:cubicBezTo>
                      <a:pt x="1348725" y="0"/>
                      <a:pt x="1415854" y="67129"/>
                      <a:pt x="1415854" y="149937"/>
                    </a:cubicBezTo>
                    <a:lnTo>
                      <a:pt x="1415854" y="197581"/>
                    </a:lnTo>
                    <a:cubicBezTo>
                      <a:pt x="1415854" y="237347"/>
                      <a:pt x="1400057" y="275484"/>
                      <a:pt x="1371939" y="303603"/>
                    </a:cubicBezTo>
                    <a:cubicBezTo>
                      <a:pt x="1343820" y="331722"/>
                      <a:pt x="1305683" y="347519"/>
                      <a:pt x="1265917" y="347519"/>
                    </a:cubicBezTo>
                    <a:lnTo>
                      <a:pt x="149937" y="347519"/>
                    </a:lnTo>
                    <a:cubicBezTo>
                      <a:pt x="110171" y="347519"/>
                      <a:pt x="72034" y="331722"/>
                      <a:pt x="43916" y="303603"/>
                    </a:cubicBezTo>
                    <a:cubicBezTo>
                      <a:pt x="15797" y="275484"/>
                      <a:pt x="0" y="237347"/>
                      <a:pt x="0" y="197581"/>
                    </a:cubicBezTo>
                    <a:lnTo>
                      <a:pt x="0" y="149937"/>
                    </a:lnTo>
                    <a:cubicBezTo>
                      <a:pt x="0" y="67129"/>
                      <a:pt x="67129" y="0"/>
                      <a:pt x="149937" y="0"/>
                    </a:cubicBezTo>
                    <a:close/>
                  </a:path>
                </a:pathLst>
              </a:custGeom>
              <a:solidFill>
                <a:srgbClr val="000000">
                  <a:alpha val="80000"/>
                </a:srgbClr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8" name="TextBox 8">
                <a:extLst>
                  <a:ext uri="{FF2B5EF4-FFF2-40B4-BE49-F238E27FC236}">
                    <a16:creationId xmlns:a16="http://schemas.microsoft.com/office/drawing/2014/main" id="{F960F0D7-9507-A792-3180-CE08FD0B95B8}"/>
                  </a:ext>
                </a:extLst>
              </p:cNvPr>
              <p:cNvSpPr txBox="1"/>
              <p:nvPr/>
            </p:nvSpPr>
            <p:spPr>
              <a:xfrm>
                <a:off x="0" y="-57150"/>
                <a:ext cx="1415854" cy="40466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920"/>
                  </a:lnSpc>
                </a:pPr>
                <a:endParaRPr/>
              </a:p>
            </p:txBody>
          </p:sp>
        </p:grpSp>
        <p:sp>
          <p:nvSpPr>
            <p:cNvPr id="4" name="Freeform 9">
              <a:extLst>
                <a:ext uri="{FF2B5EF4-FFF2-40B4-BE49-F238E27FC236}">
                  <a16:creationId xmlns:a16="http://schemas.microsoft.com/office/drawing/2014/main" id="{5B198BCE-0C6E-C1BA-2B6D-7D6BDE414BF1}"/>
                </a:ext>
              </a:extLst>
            </p:cNvPr>
            <p:cNvSpPr/>
            <p:nvPr/>
          </p:nvSpPr>
          <p:spPr>
            <a:xfrm>
              <a:off x="1997141" y="36318"/>
              <a:ext cx="1306150" cy="682728"/>
            </a:xfrm>
            <a:custGeom>
              <a:avLst/>
              <a:gdLst/>
              <a:ahLst/>
              <a:cxnLst/>
              <a:rect l="l" t="t" r="r" b="b"/>
              <a:pathLst>
                <a:path w="1306150" h="682728">
                  <a:moveTo>
                    <a:pt x="0" y="0"/>
                  </a:moveTo>
                  <a:lnTo>
                    <a:pt x="1306150" y="0"/>
                  </a:lnTo>
                  <a:lnTo>
                    <a:pt x="1306150" y="682728"/>
                  </a:lnTo>
                  <a:lnTo>
                    <a:pt x="0" y="6827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109092" t="-22874" r="-108814" b="-181225"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" name="TextBox 10">
              <a:extLst>
                <a:ext uri="{FF2B5EF4-FFF2-40B4-BE49-F238E27FC236}">
                  <a16:creationId xmlns:a16="http://schemas.microsoft.com/office/drawing/2014/main" id="{AA7DD98B-5EEB-8992-F43F-B50498F05015}"/>
                </a:ext>
              </a:extLst>
            </p:cNvPr>
            <p:cNvSpPr txBox="1"/>
            <p:nvPr/>
          </p:nvSpPr>
          <p:spPr>
            <a:xfrm>
              <a:off x="430548" y="1003154"/>
              <a:ext cx="4439336" cy="2714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683"/>
                </a:lnSpc>
              </a:pPr>
              <a:r>
                <a:rPr lang="en-US" sz="1202" b="1">
                  <a:solidFill>
                    <a:srgbClr val="FFFFF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On Campus</a:t>
              </a:r>
              <a:r>
                <a:rPr lang="en-US" sz="1202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 ‧ National Sun Yat-sen University</a:t>
              </a:r>
            </a:p>
          </p:txBody>
        </p:sp>
        <p:sp>
          <p:nvSpPr>
            <p:cNvPr id="6" name="TextBox 11">
              <a:extLst>
                <a:ext uri="{FF2B5EF4-FFF2-40B4-BE49-F238E27FC236}">
                  <a16:creationId xmlns:a16="http://schemas.microsoft.com/office/drawing/2014/main" id="{100BBF6D-59DA-12F9-4327-BB87A1C635A2}"/>
                </a:ext>
              </a:extLst>
            </p:cNvPr>
            <p:cNvSpPr txBox="1"/>
            <p:nvPr/>
          </p:nvSpPr>
          <p:spPr>
            <a:xfrm>
              <a:off x="430548" y="651469"/>
              <a:ext cx="4439336" cy="3802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438"/>
                </a:lnSpc>
              </a:pPr>
              <a:r>
                <a:rPr lang="en-US" sz="1741" dirty="0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Google Developer Groups</a:t>
              </a:r>
            </a:p>
          </p:txBody>
        </p:sp>
      </p:grpSp>
      <p:sp>
        <p:nvSpPr>
          <p:cNvPr id="11" name="TextBox 11">
            <a:extLst>
              <a:ext uri="{FF2B5EF4-FFF2-40B4-BE49-F238E27FC236}">
                <a16:creationId xmlns:a16="http://schemas.microsoft.com/office/drawing/2014/main" id="{AE98C0C1-788C-F481-A310-96F15C841015}"/>
              </a:ext>
            </a:extLst>
          </p:cNvPr>
          <p:cNvSpPr txBox="1"/>
          <p:nvPr/>
        </p:nvSpPr>
        <p:spPr>
          <a:xfrm>
            <a:off x="3810000" y="5759110"/>
            <a:ext cx="7772400" cy="9575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999"/>
              </a:lnSpc>
            </a:pPr>
            <a:r>
              <a:rPr lang="en-US" sz="6399" b="1" dirty="0">
                <a:solidFill>
                  <a:srgbClr val="202124"/>
                </a:solidFill>
                <a:latin typeface="Arimo Bold"/>
                <a:ea typeface="Arimo Bold"/>
                <a:cs typeface="Arimo Bold"/>
                <a:sym typeface="Arimo Bold"/>
              </a:rPr>
              <a:t>RAG </a:t>
            </a:r>
            <a:r>
              <a:rPr lang="en-US" sz="6399" b="1" dirty="0" err="1">
                <a:solidFill>
                  <a:srgbClr val="202124"/>
                </a:solidFill>
                <a:latin typeface="Arimo Bold"/>
                <a:ea typeface="Arimo Bold"/>
                <a:cs typeface="Arimo Bold"/>
                <a:sym typeface="Arimo Bold"/>
              </a:rPr>
              <a:t>基本介紹與實作</a:t>
            </a:r>
            <a:endParaRPr lang="en-US" sz="6399" b="1" dirty="0">
              <a:solidFill>
                <a:srgbClr val="202124"/>
              </a:solidFill>
              <a:latin typeface="Arimo Bold"/>
              <a:ea typeface="Arimo Bold"/>
              <a:cs typeface="Arimo Bold"/>
              <a:sym typeface="Arimo Bold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7D6C3C-3F78-1F5C-4476-6CBA2771A1F5}"/>
              </a:ext>
            </a:extLst>
          </p:cNvPr>
          <p:cNvSpPr txBox="1"/>
          <p:nvPr/>
        </p:nvSpPr>
        <p:spPr>
          <a:xfrm>
            <a:off x="3810000" y="2219981"/>
            <a:ext cx="13413099" cy="30777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999"/>
              </a:lnSpc>
            </a:pPr>
            <a:r>
              <a:rPr lang="en-US" sz="8800" b="1" dirty="0">
                <a:solidFill>
                  <a:srgbClr val="202124"/>
                </a:solidFill>
                <a:latin typeface="Arimo Bold"/>
                <a:ea typeface="Arimo Bold"/>
                <a:cs typeface="Arimo Bold"/>
                <a:sym typeface="Arimo Bold"/>
              </a:rPr>
              <a:t>RAG</a:t>
            </a:r>
          </a:p>
          <a:p>
            <a:pPr>
              <a:lnSpc>
                <a:spcPts val="7999"/>
              </a:lnSpc>
            </a:pPr>
            <a:r>
              <a:rPr lang="en-US" sz="8800" b="1" dirty="0">
                <a:solidFill>
                  <a:srgbClr val="202124"/>
                </a:solidFill>
                <a:latin typeface="Arimo Bold"/>
                <a:ea typeface="Arimo Bold"/>
                <a:cs typeface="Arimo Bold"/>
                <a:sym typeface="Arimo Bold"/>
              </a:rPr>
              <a:t>Introduction &amp; </a:t>
            </a:r>
          </a:p>
          <a:p>
            <a:pPr>
              <a:lnSpc>
                <a:spcPts val="7999"/>
              </a:lnSpc>
            </a:pPr>
            <a:r>
              <a:rPr lang="en-US" sz="8800" b="1" dirty="0">
                <a:solidFill>
                  <a:srgbClr val="202124"/>
                </a:solidFill>
                <a:latin typeface="Arimo Bold"/>
                <a:ea typeface="Arimo Bold"/>
                <a:cs typeface="Arimo Bold"/>
                <a:sym typeface="Arimo Bold"/>
              </a:rPr>
              <a:t>Implementation </a:t>
            </a:r>
          </a:p>
        </p:txBody>
      </p:sp>
      <p:sp>
        <p:nvSpPr>
          <p:cNvPr id="13" name="Freeform 10">
            <a:extLst>
              <a:ext uri="{FF2B5EF4-FFF2-40B4-BE49-F238E27FC236}">
                <a16:creationId xmlns:a16="http://schemas.microsoft.com/office/drawing/2014/main" id="{72B2BEB4-0B69-98FD-0B6B-F78E8ED37A67}"/>
              </a:ext>
            </a:extLst>
          </p:cNvPr>
          <p:cNvSpPr/>
          <p:nvPr/>
        </p:nvSpPr>
        <p:spPr>
          <a:xfrm>
            <a:off x="15392400" y="3406194"/>
            <a:ext cx="2278719" cy="1765881"/>
          </a:xfrm>
          <a:custGeom>
            <a:avLst/>
            <a:gdLst/>
            <a:ahLst/>
            <a:cxnLst/>
            <a:rect l="l" t="t" r="r" b="b"/>
            <a:pathLst>
              <a:path w="2278719" h="1765881">
                <a:moveTo>
                  <a:pt x="0" y="0"/>
                </a:moveTo>
                <a:lnTo>
                  <a:pt x="2278719" y="0"/>
                </a:lnTo>
                <a:lnTo>
                  <a:pt x="2278719" y="1765880"/>
                </a:lnTo>
                <a:lnTo>
                  <a:pt x="0" y="17658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505" b="-4300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9" name="Google Shape;62;p16">
            <a:extLst>
              <a:ext uri="{FF2B5EF4-FFF2-40B4-BE49-F238E27FC236}">
                <a16:creationId xmlns:a16="http://schemas.microsoft.com/office/drawing/2014/main" id="{0AB8B033-99A6-4D80-5B66-503D438B7DAE}"/>
              </a:ext>
            </a:extLst>
          </p:cNvPr>
          <p:cNvSpPr txBox="1">
            <a:spLocks/>
          </p:cNvSpPr>
          <p:nvPr/>
        </p:nvSpPr>
        <p:spPr>
          <a:xfrm>
            <a:off x="1143000" y="8624790"/>
            <a:ext cx="4572600" cy="10905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rmAutofit/>
          </a:bodyPr>
          <a:lstStyle>
            <a:lvl1pPr marL="342900" lvl="0" indent="-342900" algn="l" defTabSz="9144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Google Sans"/>
              <a:buNone/>
              <a:defRPr sz="3800" kern="12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L="742950" lvl="1" indent="-285750" algn="l" defTabSz="9144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 pitchFamily="34" charset="0"/>
              <a:buNone/>
              <a:defRPr sz="3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 pitchFamily="34" charset="0"/>
              <a:buNone/>
              <a:defRPr sz="3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 pitchFamily="34" charset="0"/>
              <a:buNone/>
              <a:defRPr sz="3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 pitchFamily="34" charset="0"/>
              <a:buNone/>
              <a:defRPr sz="3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l" defTabSz="9144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 pitchFamily="34" charset="0"/>
              <a:buNone/>
              <a:defRPr sz="3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9144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 pitchFamily="34" charset="0"/>
              <a:buNone/>
              <a:defRPr sz="3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9144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 pitchFamily="34" charset="0"/>
              <a:buNone/>
              <a:defRPr sz="3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9144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 pitchFamily="34" charset="0"/>
              <a:buNone/>
              <a:defRPr sz="3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90000"/>
              </a:lnSpc>
            </a:pPr>
            <a:r>
              <a:rPr lang="zh-TW" altLang="en-US" sz="3600" dirty="0"/>
              <a:t>楷鈞</a:t>
            </a:r>
            <a:r>
              <a:rPr lang="en-US" altLang="zh-TW" sz="3600" dirty="0"/>
              <a:t>,</a:t>
            </a:r>
            <a:r>
              <a:rPr lang="zh-TW" altLang="en-US" sz="3600" dirty="0"/>
              <a:t> </a:t>
            </a:r>
            <a:r>
              <a:rPr lang="en" altLang="zh-TW" sz="3600" dirty="0"/>
              <a:t>Kai</a:t>
            </a:r>
            <a:r>
              <a:rPr lang="en" sz="3600" dirty="0"/>
              <a:t> </a:t>
            </a:r>
          </a:p>
          <a:p>
            <a:pPr marL="0" indent="0">
              <a:lnSpc>
                <a:spcPct val="90000"/>
              </a:lnSpc>
              <a:spcBef>
                <a:spcPts val="1200"/>
              </a:spcBef>
            </a:pPr>
            <a:r>
              <a:rPr lang="en" sz="2400" dirty="0">
                <a:solidFill>
                  <a:schemeClr val="accent1"/>
                </a:solidFill>
              </a:rPr>
              <a:t>GDG NSYSU , Organizer &amp; lead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3">
            <a:extLst>
              <a:ext uri="{FF2B5EF4-FFF2-40B4-BE49-F238E27FC236}">
                <a16:creationId xmlns:a16="http://schemas.microsoft.com/office/drawing/2014/main" id="{F3D5B217-C645-3575-B97E-51F89DBD3C76}"/>
              </a:ext>
            </a:extLst>
          </p:cNvPr>
          <p:cNvSpPr/>
          <p:nvPr/>
        </p:nvSpPr>
        <p:spPr>
          <a:xfrm>
            <a:off x="0" y="0"/>
            <a:ext cx="18287999" cy="10287000"/>
          </a:xfrm>
          <a:custGeom>
            <a:avLst/>
            <a:gdLst/>
            <a:ahLst/>
            <a:cxnLst/>
            <a:rect l="l" t="t" r="r" b="b"/>
            <a:pathLst>
              <a:path w="18288000" h="16007504">
                <a:moveTo>
                  <a:pt x="0" y="0"/>
                </a:moveTo>
                <a:lnTo>
                  <a:pt x="18288000" y="0"/>
                </a:lnTo>
                <a:lnTo>
                  <a:pt x="18288000" y="16007505"/>
                </a:lnTo>
                <a:lnTo>
                  <a:pt x="0" y="1600750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1" t="-52116" r="-1" b="-25661"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4" name="Group 4"/>
          <p:cNvGrpSpPr/>
          <p:nvPr/>
        </p:nvGrpSpPr>
        <p:grpSpPr>
          <a:xfrm>
            <a:off x="1028700" y="881261"/>
            <a:ext cx="16230600" cy="8229600"/>
            <a:chOff x="0" y="0"/>
            <a:chExt cx="4450555" cy="225662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450555" cy="2256620"/>
            </a:xfrm>
            <a:custGeom>
              <a:avLst/>
              <a:gdLst/>
              <a:ahLst/>
              <a:cxnLst/>
              <a:rect l="l" t="t" r="r" b="b"/>
              <a:pathLst>
                <a:path w="4450555" h="2256620">
                  <a:moveTo>
                    <a:pt x="0" y="0"/>
                  </a:moveTo>
                  <a:lnTo>
                    <a:pt x="4450555" y="0"/>
                  </a:lnTo>
                  <a:lnTo>
                    <a:pt x="4450555" y="2256620"/>
                  </a:lnTo>
                  <a:lnTo>
                    <a:pt x="0" y="2256620"/>
                  </a:lnTo>
                  <a:close/>
                </a:path>
              </a:pathLst>
            </a:custGeom>
            <a:solidFill>
              <a:srgbClr val="FFFFFF">
                <a:alpha val="89804"/>
              </a:srgbClr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57150"/>
              <a:ext cx="4450555" cy="23137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1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82688" y="9110861"/>
            <a:ext cx="3975325" cy="972620"/>
            <a:chOff x="0" y="0"/>
            <a:chExt cx="1415854" cy="34640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415854" cy="346409"/>
            </a:xfrm>
            <a:custGeom>
              <a:avLst/>
              <a:gdLst/>
              <a:ahLst/>
              <a:cxnLst/>
              <a:rect l="l" t="t" r="r" b="b"/>
              <a:pathLst>
                <a:path w="1415854" h="346409">
                  <a:moveTo>
                    <a:pt x="173205" y="0"/>
                  </a:moveTo>
                  <a:lnTo>
                    <a:pt x="1242650" y="0"/>
                  </a:lnTo>
                  <a:cubicBezTo>
                    <a:pt x="1338308" y="0"/>
                    <a:pt x="1415854" y="77546"/>
                    <a:pt x="1415854" y="173205"/>
                  </a:cubicBezTo>
                  <a:lnTo>
                    <a:pt x="1415854" y="173205"/>
                  </a:lnTo>
                  <a:cubicBezTo>
                    <a:pt x="1415854" y="219141"/>
                    <a:pt x="1397606" y="263197"/>
                    <a:pt x="1365124" y="295679"/>
                  </a:cubicBezTo>
                  <a:cubicBezTo>
                    <a:pt x="1332642" y="328161"/>
                    <a:pt x="1288586" y="346409"/>
                    <a:pt x="1242650" y="346409"/>
                  </a:cubicBezTo>
                  <a:lnTo>
                    <a:pt x="173205" y="346409"/>
                  </a:lnTo>
                  <a:cubicBezTo>
                    <a:pt x="77546" y="346409"/>
                    <a:pt x="0" y="268863"/>
                    <a:pt x="0" y="173205"/>
                  </a:cubicBezTo>
                  <a:lnTo>
                    <a:pt x="0" y="173205"/>
                  </a:lnTo>
                  <a:cubicBezTo>
                    <a:pt x="0" y="77546"/>
                    <a:pt x="77546" y="0"/>
                    <a:pt x="173205" y="0"/>
                  </a:cubicBezTo>
                  <a:close/>
                </a:path>
              </a:pathLst>
            </a:custGeom>
            <a:solidFill>
              <a:srgbClr val="000000">
                <a:alpha val="80000"/>
              </a:srgbClr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57150"/>
              <a:ext cx="1415854" cy="403559"/>
            </a:xfrm>
            <a:prstGeom prst="rect">
              <a:avLst/>
            </a:prstGeom>
          </p:spPr>
          <p:txBody>
            <a:bodyPr lIns="39111" tIns="39111" rIns="39111" bIns="39111" rtlCol="0" anchor="ctr"/>
            <a:lstStyle/>
            <a:p>
              <a:pPr algn="ctr">
                <a:lnSpc>
                  <a:spcPts val="3920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580543" y="9138099"/>
            <a:ext cx="979613" cy="512046"/>
          </a:xfrm>
          <a:custGeom>
            <a:avLst/>
            <a:gdLst/>
            <a:ahLst/>
            <a:cxnLst/>
            <a:rect l="l" t="t" r="r" b="b"/>
            <a:pathLst>
              <a:path w="1306150" h="682728">
                <a:moveTo>
                  <a:pt x="0" y="0"/>
                </a:moveTo>
                <a:lnTo>
                  <a:pt x="1306150" y="0"/>
                </a:lnTo>
                <a:lnTo>
                  <a:pt x="1306150" y="682728"/>
                </a:lnTo>
                <a:lnTo>
                  <a:pt x="0" y="68272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09092" t="-22874" r="-108814" b="-181225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1" name="TextBox 11"/>
          <p:cNvSpPr txBox="1"/>
          <p:nvPr/>
        </p:nvSpPr>
        <p:spPr>
          <a:xfrm>
            <a:off x="405599" y="9863226"/>
            <a:ext cx="3329502" cy="2004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3"/>
              </a:lnSpc>
            </a:pPr>
            <a:r>
              <a:rPr lang="en-US" sz="1202" b="1">
                <a:solidFill>
                  <a:srgbClr val="4285F4"/>
                </a:solidFill>
                <a:latin typeface="DM Sans Bold"/>
                <a:ea typeface="DM Sans Bold"/>
                <a:cs typeface="DM Sans Bold"/>
                <a:sym typeface="DM Sans Bold"/>
              </a:rPr>
              <a:t>On Campus</a:t>
            </a:r>
            <a:r>
              <a:rPr lang="en-US" sz="1202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‧ National Sun Yat-sen University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05599" y="9599462"/>
            <a:ext cx="3329502" cy="285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38"/>
              </a:lnSpc>
            </a:pPr>
            <a:r>
              <a:rPr lang="en-US" sz="174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Google Developer Groups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962612" y="4480242"/>
            <a:ext cx="12362775" cy="1297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799" b="1">
                <a:solidFill>
                  <a:srgbClr val="131416"/>
                </a:solidFill>
                <a:latin typeface="Arimo Bold"/>
                <a:ea typeface="Arimo Bold"/>
                <a:cs typeface="Arimo Bold"/>
                <a:sym typeface="Arimo Bold"/>
              </a:rPr>
              <a:t>還是不太懂甚麼是......</a:t>
            </a:r>
          </a:p>
          <a:p>
            <a:pPr algn="ctr">
              <a:lnSpc>
                <a:spcPts val="6750"/>
              </a:lnSpc>
            </a:pPr>
            <a:r>
              <a:rPr lang="en-US" sz="5400" b="1">
                <a:solidFill>
                  <a:srgbClr val="131416"/>
                </a:solidFill>
                <a:latin typeface="Arimo Bold"/>
                <a:ea typeface="Arimo Bold"/>
                <a:cs typeface="Arimo Bold"/>
                <a:sym typeface="Arimo Bold"/>
              </a:rPr>
              <a:t>檢索增強生成? 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3">
            <a:extLst>
              <a:ext uri="{FF2B5EF4-FFF2-40B4-BE49-F238E27FC236}">
                <a16:creationId xmlns:a16="http://schemas.microsoft.com/office/drawing/2014/main" id="{EFB10661-BACE-3E8E-9FE6-4D98B0C4237C}"/>
              </a:ext>
            </a:extLst>
          </p:cNvPr>
          <p:cNvSpPr/>
          <p:nvPr/>
        </p:nvSpPr>
        <p:spPr>
          <a:xfrm>
            <a:off x="0" y="0"/>
            <a:ext cx="18287999" cy="10287000"/>
          </a:xfrm>
          <a:custGeom>
            <a:avLst/>
            <a:gdLst/>
            <a:ahLst/>
            <a:cxnLst/>
            <a:rect l="l" t="t" r="r" b="b"/>
            <a:pathLst>
              <a:path w="18288000" h="16007504">
                <a:moveTo>
                  <a:pt x="0" y="0"/>
                </a:moveTo>
                <a:lnTo>
                  <a:pt x="18288000" y="0"/>
                </a:lnTo>
                <a:lnTo>
                  <a:pt x="18288000" y="16007505"/>
                </a:lnTo>
                <a:lnTo>
                  <a:pt x="0" y="1600750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1" t="-52116" r="-1" b="-25661"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4" name="Group 4"/>
          <p:cNvGrpSpPr/>
          <p:nvPr/>
        </p:nvGrpSpPr>
        <p:grpSpPr>
          <a:xfrm>
            <a:off x="1028700" y="881261"/>
            <a:ext cx="16230600" cy="8229600"/>
            <a:chOff x="0" y="0"/>
            <a:chExt cx="4450555" cy="225662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450555" cy="2256620"/>
            </a:xfrm>
            <a:custGeom>
              <a:avLst/>
              <a:gdLst/>
              <a:ahLst/>
              <a:cxnLst/>
              <a:rect l="l" t="t" r="r" b="b"/>
              <a:pathLst>
                <a:path w="4450555" h="2256620">
                  <a:moveTo>
                    <a:pt x="0" y="0"/>
                  </a:moveTo>
                  <a:lnTo>
                    <a:pt x="4450555" y="0"/>
                  </a:lnTo>
                  <a:lnTo>
                    <a:pt x="4450555" y="2256620"/>
                  </a:lnTo>
                  <a:lnTo>
                    <a:pt x="0" y="2256620"/>
                  </a:lnTo>
                  <a:close/>
                </a:path>
              </a:pathLst>
            </a:custGeom>
            <a:solidFill>
              <a:srgbClr val="FFFFFF">
                <a:alpha val="89804"/>
              </a:srgbClr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57150"/>
              <a:ext cx="4450555" cy="23137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1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82688" y="9110861"/>
            <a:ext cx="3975325" cy="972620"/>
            <a:chOff x="0" y="0"/>
            <a:chExt cx="1415854" cy="34640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415854" cy="346409"/>
            </a:xfrm>
            <a:custGeom>
              <a:avLst/>
              <a:gdLst/>
              <a:ahLst/>
              <a:cxnLst/>
              <a:rect l="l" t="t" r="r" b="b"/>
              <a:pathLst>
                <a:path w="1415854" h="346409">
                  <a:moveTo>
                    <a:pt x="173205" y="0"/>
                  </a:moveTo>
                  <a:lnTo>
                    <a:pt x="1242650" y="0"/>
                  </a:lnTo>
                  <a:cubicBezTo>
                    <a:pt x="1338308" y="0"/>
                    <a:pt x="1415854" y="77546"/>
                    <a:pt x="1415854" y="173205"/>
                  </a:cubicBezTo>
                  <a:lnTo>
                    <a:pt x="1415854" y="173205"/>
                  </a:lnTo>
                  <a:cubicBezTo>
                    <a:pt x="1415854" y="219141"/>
                    <a:pt x="1397606" y="263197"/>
                    <a:pt x="1365124" y="295679"/>
                  </a:cubicBezTo>
                  <a:cubicBezTo>
                    <a:pt x="1332642" y="328161"/>
                    <a:pt x="1288586" y="346409"/>
                    <a:pt x="1242650" y="346409"/>
                  </a:cubicBezTo>
                  <a:lnTo>
                    <a:pt x="173205" y="346409"/>
                  </a:lnTo>
                  <a:cubicBezTo>
                    <a:pt x="77546" y="346409"/>
                    <a:pt x="0" y="268863"/>
                    <a:pt x="0" y="173205"/>
                  </a:cubicBezTo>
                  <a:lnTo>
                    <a:pt x="0" y="173205"/>
                  </a:lnTo>
                  <a:cubicBezTo>
                    <a:pt x="0" y="77546"/>
                    <a:pt x="77546" y="0"/>
                    <a:pt x="173205" y="0"/>
                  </a:cubicBezTo>
                  <a:close/>
                </a:path>
              </a:pathLst>
            </a:custGeom>
            <a:solidFill>
              <a:srgbClr val="000000">
                <a:alpha val="80000"/>
              </a:srgbClr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57150"/>
              <a:ext cx="1415854" cy="403559"/>
            </a:xfrm>
            <a:prstGeom prst="rect">
              <a:avLst/>
            </a:prstGeom>
          </p:spPr>
          <p:txBody>
            <a:bodyPr lIns="39111" tIns="39111" rIns="39111" bIns="39111" rtlCol="0" anchor="ctr"/>
            <a:lstStyle/>
            <a:p>
              <a:pPr algn="ctr">
                <a:lnSpc>
                  <a:spcPts val="3920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580543" y="9138099"/>
            <a:ext cx="979613" cy="512046"/>
          </a:xfrm>
          <a:custGeom>
            <a:avLst/>
            <a:gdLst/>
            <a:ahLst/>
            <a:cxnLst/>
            <a:rect l="l" t="t" r="r" b="b"/>
            <a:pathLst>
              <a:path w="1306150" h="682728">
                <a:moveTo>
                  <a:pt x="0" y="0"/>
                </a:moveTo>
                <a:lnTo>
                  <a:pt x="1306150" y="0"/>
                </a:lnTo>
                <a:lnTo>
                  <a:pt x="1306150" y="682728"/>
                </a:lnTo>
                <a:lnTo>
                  <a:pt x="0" y="68272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09092" t="-22874" r="-108814" b="-181225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1" name="TextBox 11"/>
          <p:cNvSpPr txBox="1"/>
          <p:nvPr/>
        </p:nvSpPr>
        <p:spPr>
          <a:xfrm>
            <a:off x="405599" y="9863226"/>
            <a:ext cx="3329502" cy="2004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3"/>
              </a:lnSpc>
            </a:pPr>
            <a:r>
              <a:rPr lang="en-US" sz="1202" b="1">
                <a:solidFill>
                  <a:srgbClr val="4285F4"/>
                </a:solidFill>
                <a:latin typeface="DM Sans Bold"/>
                <a:ea typeface="DM Sans Bold"/>
                <a:cs typeface="DM Sans Bold"/>
                <a:sym typeface="DM Sans Bold"/>
              </a:rPr>
              <a:t>On Campus</a:t>
            </a:r>
            <a:r>
              <a:rPr lang="en-US" sz="1202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‧ National Sun Yat-sen University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05599" y="9599462"/>
            <a:ext cx="3329502" cy="285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38"/>
              </a:lnSpc>
            </a:pPr>
            <a:r>
              <a:rPr lang="en-US" sz="174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Google Developer Groups</a:t>
            </a:r>
          </a:p>
        </p:txBody>
      </p:sp>
      <p:sp>
        <p:nvSpPr>
          <p:cNvPr id="13" name="Freeform 13"/>
          <p:cNvSpPr/>
          <p:nvPr/>
        </p:nvSpPr>
        <p:spPr>
          <a:xfrm>
            <a:off x="8330656" y="4599899"/>
            <a:ext cx="1626689" cy="3424608"/>
          </a:xfrm>
          <a:custGeom>
            <a:avLst/>
            <a:gdLst/>
            <a:ahLst/>
            <a:cxnLst/>
            <a:rect l="l" t="t" r="r" b="b"/>
            <a:pathLst>
              <a:path w="1626689" h="3424608">
                <a:moveTo>
                  <a:pt x="0" y="0"/>
                </a:moveTo>
                <a:lnTo>
                  <a:pt x="1626688" y="0"/>
                </a:lnTo>
                <a:lnTo>
                  <a:pt x="1626688" y="3424608"/>
                </a:lnTo>
                <a:lnTo>
                  <a:pt x="0" y="342460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4" name="TextBox 14"/>
          <p:cNvSpPr txBox="1"/>
          <p:nvPr/>
        </p:nvSpPr>
        <p:spPr>
          <a:xfrm>
            <a:off x="1308874" y="1169739"/>
            <a:ext cx="12362775" cy="1297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799" b="1">
                <a:solidFill>
                  <a:srgbClr val="131416"/>
                </a:solidFill>
                <a:latin typeface="Arimo Bold"/>
                <a:ea typeface="Arimo Bold"/>
                <a:cs typeface="Arimo Bold"/>
                <a:sym typeface="Arimo Bold"/>
              </a:rPr>
              <a:t>還是不太懂甚麼是......</a:t>
            </a:r>
          </a:p>
          <a:p>
            <a:pPr algn="l">
              <a:lnSpc>
                <a:spcPts val="6750"/>
              </a:lnSpc>
            </a:pPr>
            <a:r>
              <a:rPr lang="en-US" sz="5400" b="1">
                <a:solidFill>
                  <a:srgbClr val="131416"/>
                </a:solidFill>
                <a:latin typeface="Arimo Bold"/>
                <a:ea typeface="Arimo Bold"/>
                <a:cs typeface="Arimo Bold"/>
                <a:sym typeface="Arimo Bold"/>
              </a:rPr>
              <a:t>檢索增強生成? 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867400" y="8214646"/>
            <a:ext cx="5943600" cy="5923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040"/>
              </a:lnSpc>
              <a:spcBef>
                <a:spcPct val="0"/>
              </a:spcBef>
            </a:pPr>
            <a:r>
              <a:rPr lang="zh-TW" altLang="en-US" sz="3600" dirty="0">
                <a:solidFill>
                  <a:srgbClr val="000000"/>
                </a:solidFill>
                <a:latin typeface="WenQuanYi"/>
                <a:ea typeface="WenQuanYi"/>
                <a:cs typeface="WenQuanYi"/>
                <a:sym typeface="WenQuanYi"/>
              </a:rPr>
              <a:t>我晚餐要吃甚麼</a:t>
            </a:r>
            <a:r>
              <a:rPr lang="en-US" altLang="zh-TW" sz="3600" dirty="0">
                <a:solidFill>
                  <a:srgbClr val="000000"/>
                </a:solidFill>
                <a:latin typeface="WenQuanYi"/>
                <a:ea typeface="WenQuanYi"/>
                <a:cs typeface="WenQuanYi"/>
                <a:sym typeface="WenQuanYi"/>
              </a:rPr>
              <a:t>?</a:t>
            </a:r>
            <a:endParaRPr lang="en-US" sz="3600" dirty="0">
              <a:solidFill>
                <a:srgbClr val="000000"/>
              </a:solidFill>
              <a:latin typeface="WenQuanYi"/>
              <a:ea typeface="WenQuanYi"/>
              <a:cs typeface="WenQuanYi"/>
              <a:sym typeface="WenQuanYi"/>
            </a:endParaRPr>
          </a:p>
        </p:txBody>
      </p:sp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3">
            <a:extLst>
              <a:ext uri="{FF2B5EF4-FFF2-40B4-BE49-F238E27FC236}">
                <a16:creationId xmlns:a16="http://schemas.microsoft.com/office/drawing/2014/main" id="{9358D93A-5B79-C38F-0E9F-6029804E76B4}"/>
              </a:ext>
            </a:extLst>
          </p:cNvPr>
          <p:cNvSpPr/>
          <p:nvPr/>
        </p:nvSpPr>
        <p:spPr>
          <a:xfrm>
            <a:off x="0" y="0"/>
            <a:ext cx="18287999" cy="10287000"/>
          </a:xfrm>
          <a:custGeom>
            <a:avLst/>
            <a:gdLst/>
            <a:ahLst/>
            <a:cxnLst/>
            <a:rect l="l" t="t" r="r" b="b"/>
            <a:pathLst>
              <a:path w="18288000" h="16007504">
                <a:moveTo>
                  <a:pt x="0" y="0"/>
                </a:moveTo>
                <a:lnTo>
                  <a:pt x="18288000" y="0"/>
                </a:lnTo>
                <a:lnTo>
                  <a:pt x="18288000" y="16007505"/>
                </a:lnTo>
                <a:lnTo>
                  <a:pt x="0" y="1600750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1" t="-52116" r="-1" b="-25661"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4" name="Group 4"/>
          <p:cNvGrpSpPr/>
          <p:nvPr/>
        </p:nvGrpSpPr>
        <p:grpSpPr>
          <a:xfrm>
            <a:off x="1028700" y="881261"/>
            <a:ext cx="16230600" cy="8229600"/>
            <a:chOff x="0" y="0"/>
            <a:chExt cx="4450555" cy="225662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450555" cy="2256620"/>
            </a:xfrm>
            <a:custGeom>
              <a:avLst/>
              <a:gdLst/>
              <a:ahLst/>
              <a:cxnLst/>
              <a:rect l="l" t="t" r="r" b="b"/>
              <a:pathLst>
                <a:path w="4450555" h="2256620">
                  <a:moveTo>
                    <a:pt x="0" y="0"/>
                  </a:moveTo>
                  <a:lnTo>
                    <a:pt x="4450555" y="0"/>
                  </a:lnTo>
                  <a:lnTo>
                    <a:pt x="4450555" y="2256620"/>
                  </a:lnTo>
                  <a:lnTo>
                    <a:pt x="0" y="2256620"/>
                  </a:lnTo>
                  <a:close/>
                </a:path>
              </a:pathLst>
            </a:custGeom>
            <a:solidFill>
              <a:srgbClr val="FFFFFF">
                <a:alpha val="89804"/>
              </a:srgbClr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57150"/>
              <a:ext cx="4450555" cy="23137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1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82688" y="9110861"/>
            <a:ext cx="3975325" cy="972620"/>
            <a:chOff x="0" y="0"/>
            <a:chExt cx="1415854" cy="34640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415854" cy="346409"/>
            </a:xfrm>
            <a:custGeom>
              <a:avLst/>
              <a:gdLst/>
              <a:ahLst/>
              <a:cxnLst/>
              <a:rect l="l" t="t" r="r" b="b"/>
              <a:pathLst>
                <a:path w="1415854" h="346409">
                  <a:moveTo>
                    <a:pt x="173205" y="0"/>
                  </a:moveTo>
                  <a:lnTo>
                    <a:pt x="1242650" y="0"/>
                  </a:lnTo>
                  <a:cubicBezTo>
                    <a:pt x="1338308" y="0"/>
                    <a:pt x="1415854" y="77546"/>
                    <a:pt x="1415854" y="173205"/>
                  </a:cubicBezTo>
                  <a:lnTo>
                    <a:pt x="1415854" y="173205"/>
                  </a:lnTo>
                  <a:cubicBezTo>
                    <a:pt x="1415854" y="219141"/>
                    <a:pt x="1397606" y="263197"/>
                    <a:pt x="1365124" y="295679"/>
                  </a:cubicBezTo>
                  <a:cubicBezTo>
                    <a:pt x="1332642" y="328161"/>
                    <a:pt x="1288586" y="346409"/>
                    <a:pt x="1242650" y="346409"/>
                  </a:cubicBezTo>
                  <a:lnTo>
                    <a:pt x="173205" y="346409"/>
                  </a:lnTo>
                  <a:cubicBezTo>
                    <a:pt x="77546" y="346409"/>
                    <a:pt x="0" y="268863"/>
                    <a:pt x="0" y="173205"/>
                  </a:cubicBezTo>
                  <a:lnTo>
                    <a:pt x="0" y="173205"/>
                  </a:lnTo>
                  <a:cubicBezTo>
                    <a:pt x="0" y="77546"/>
                    <a:pt x="77546" y="0"/>
                    <a:pt x="173205" y="0"/>
                  </a:cubicBezTo>
                  <a:close/>
                </a:path>
              </a:pathLst>
            </a:custGeom>
            <a:solidFill>
              <a:srgbClr val="000000">
                <a:alpha val="80000"/>
              </a:srgbClr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57150"/>
              <a:ext cx="1415854" cy="403559"/>
            </a:xfrm>
            <a:prstGeom prst="rect">
              <a:avLst/>
            </a:prstGeom>
          </p:spPr>
          <p:txBody>
            <a:bodyPr lIns="39111" tIns="39111" rIns="39111" bIns="39111" rtlCol="0" anchor="ctr"/>
            <a:lstStyle/>
            <a:p>
              <a:pPr algn="ctr">
                <a:lnSpc>
                  <a:spcPts val="3920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580543" y="9138099"/>
            <a:ext cx="979613" cy="512046"/>
          </a:xfrm>
          <a:custGeom>
            <a:avLst/>
            <a:gdLst/>
            <a:ahLst/>
            <a:cxnLst/>
            <a:rect l="l" t="t" r="r" b="b"/>
            <a:pathLst>
              <a:path w="1306150" h="682728">
                <a:moveTo>
                  <a:pt x="0" y="0"/>
                </a:moveTo>
                <a:lnTo>
                  <a:pt x="1306150" y="0"/>
                </a:lnTo>
                <a:lnTo>
                  <a:pt x="1306150" y="682728"/>
                </a:lnTo>
                <a:lnTo>
                  <a:pt x="0" y="68272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09092" t="-22874" r="-108814" b="-181225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1" name="TextBox 11"/>
          <p:cNvSpPr txBox="1"/>
          <p:nvPr/>
        </p:nvSpPr>
        <p:spPr>
          <a:xfrm>
            <a:off x="405599" y="9863226"/>
            <a:ext cx="3329502" cy="2004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3"/>
              </a:lnSpc>
            </a:pPr>
            <a:r>
              <a:rPr lang="en-US" sz="1202" b="1">
                <a:solidFill>
                  <a:srgbClr val="4285F4"/>
                </a:solidFill>
                <a:latin typeface="DM Sans Bold"/>
                <a:ea typeface="DM Sans Bold"/>
                <a:cs typeface="DM Sans Bold"/>
                <a:sym typeface="DM Sans Bold"/>
              </a:rPr>
              <a:t>On Campus</a:t>
            </a:r>
            <a:r>
              <a:rPr lang="en-US" sz="1202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‧ National Sun Yat-sen University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05599" y="9599462"/>
            <a:ext cx="3329502" cy="285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38"/>
              </a:lnSpc>
            </a:pPr>
            <a:r>
              <a:rPr lang="en-US" sz="174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Google Developer Groups</a:t>
            </a:r>
          </a:p>
        </p:txBody>
      </p:sp>
      <p:sp>
        <p:nvSpPr>
          <p:cNvPr id="13" name="Freeform 13"/>
          <p:cNvSpPr/>
          <p:nvPr/>
        </p:nvSpPr>
        <p:spPr>
          <a:xfrm>
            <a:off x="8330656" y="4599899"/>
            <a:ext cx="1626689" cy="3424608"/>
          </a:xfrm>
          <a:custGeom>
            <a:avLst/>
            <a:gdLst/>
            <a:ahLst/>
            <a:cxnLst/>
            <a:rect l="l" t="t" r="r" b="b"/>
            <a:pathLst>
              <a:path w="1626689" h="3424608">
                <a:moveTo>
                  <a:pt x="0" y="0"/>
                </a:moveTo>
                <a:lnTo>
                  <a:pt x="1626688" y="0"/>
                </a:lnTo>
                <a:lnTo>
                  <a:pt x="1626688" y="3424608"/>
                </a:lnTo>
                <a:lnTo>
                  <a:pt x="0" y="342460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4" name="Freeform 14"/>
          <p:cNvSpPr/>
          <p:nvPr/>
        </p:nvSpPr>
        <p:spPr>
          <a:xfrm>
            <a:off x="3216913" y="3163927"/>
            <a:ext cx="2955287" cy="1979573"/>
          </a:xfrm>
          <a:custGeom>
            <a:avLst/>
            <a:gdLst/>
            <a:ahLst/>
            <a:cxnLst/>
            <a:rect l="l" t="t" r="r" b="b"/>
            <a:pathLst>
              <a:path w="2955287" h="1979573">
                <a:moveTo>
                  <a:pt x="0" y="0"/>
                </a:moveTo>
                <a:lnTo>
                  <a:pt x="2955287" y="0"/>
                </a:lnTo>
                <a:lnTo>
                  <a:pt x="2955287" y="1979573"/>
                </a:lnTo>
                <a:lnTo>
                  <a:pt x="0" y="197957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5" name="Freeform 15"/>
          <p:cNvSpPr/>
          <p:nvPr/>
        </p:nvSpPr>
        <p:spPr>
          <a:xfrm>
            <a:off x="3216913" y="6055547"/>
            <a:ext cx="2955287" cy="1968960"/>
          </a:xfrm>
          <a:custGeom>
            <a:avLst/>
            <a:gdLst/>
            <a:ahLst/>
            <a:cxnLst/>
            <a:rect l="l" t="t" r="r" b="b"/>
            <a:pathLst>
              <a:path w="2955287" h="1968960">
                <a:moveTo>
                  <a:pt x="0" y="0"/>
                </a:moveTo>
                <a:lnTo>
                  <a:pt x="2955287" y="0"/>
                </a:lnTo>
                <a:lnTo>
                  <a:pt x="2955287" y="1968960"/>
                </a:lnTo>
                <a:lnTo>
                  <a:pt x="0" y="196896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6" name="Freeform 16"/>
          <p:cNvSpPr/>
          <p:nvPr/>
        </p:nvSpPr>
        <p:spPr>
          <a:xfrm>
            <a:off x="12276934" y="6215825"/>
            <a:ext cx="2900606" cy="1808683"/>
          </a:xfrm>
          <a:custGeom>
            <a:avLst/>
            <a:gdLst/>
            <a:ahLst/>
            <a:cxnLst/>
            <a:rect l="l" t="t" r="r" b="b"/>
            <a:pathLst>
              <a:path w="2900606" h="1808683">
                <a:moveTo>
                  <a:pt x="0" y="0"/>
                </a:moveTo>
                <a:lnTo>
                  <a:pt x="2900606" y="0"/>
                </a:lnTo>
                <a:lnTo>
                  <a:pt x="2900606" y="1808682"/>
                </a:lnTo>
                <a:lnTo>
                  <a:pt x="0" y="180868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3101" r="-7752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7" name="Freeform 17"/>
          <p:cNvSpPr/>
          <p:nvPr/>
        </p:nvSpPr>
        <p:spPr>
          <a:xfrm>
            <a:off x="12407522" y="3163927"/>
            <a:ext cx="2639431" cy="1979573"/>
          </a:xfrm>
          <a:custGeom>
            <a:avLst/>
            <a:gdLst/>
            <a:ahLst/>
            <a:cxnLst/>
            <a:rect l="l" t="t" r="r" b="b"/>
            <a:pathLst>
              <a:path w="2639431" h="1979573">
                <a:moveTo>
                  <a:pt x="0" y="0"/>
                </a:moveTo>
                <a:lnTo>
                  <a:pt x="2639431" y="0"/>
                </a:lnTo>
                <a:lnTo>
                  <a:pt x="2639431" y="1979573"/>
                </a:lnTo>
                <a:lnTo>
                  <a:pt x="0" y="197957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8" name="TextBox 18"/>
          <p:cNvSpPr txBox="1"/>
          <p:nvPr/>
        </p:nvSpPr>
        <p:spPr>
          <a:xfrm>
            <a:off x="1308874" y="1169739"/>
            <a:ext cx="12362775" cy="1297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799" b="1">
                <a:solidFill>
                  <a:srgbClr val="131416"/>
                </a:solidFill>
                <a:latin typeface="Arimo Bold"/>
                <a:ea typeface="Arimo Bold"/>
                <a:cs typeface="Arimo Bold"/>
                <a:sym typeface="Arimo Bold"/>
              </a:rPr>
              <a:t>還是不太懂甚麼是......</a:t>
            </a:r>
          </a:p>
          <a:p>
            <a:pPr algn="l">
              <a:lnSpc>
                <a:spcPts val="6750"/>
              </a:lnSpc>
            </a:pPr>
            <a:r>
              <a:rPr lang="en-US" sz="5400" b="1">
                <a:solidFill>
                  <a:srgbClr val="131416"/>
                </a:solidFill>
                <a:latin typeface="Arimo Bold"/>
                <a:ea typeface="Arimo Bold"/>
                <a:cs typeface="Arimo Bold"/>
                <a:sym typeface="Arimo Bold"/>
              </a:rPr>
              <a:t>檢索增強生成? 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5029200" y="8456226"/>
            <a:ext cx="8229600" cy="5923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040"/>
              </a:lnSpc>
              <a:spcBef>
                <a:spcPct val="0"/>
              </a:spcBef>
            </a:pPr>
            <a:r>
              <a:rPr lang="zh-TW" altLang="en-US" sz="3600" dirty="0">
                <a:solidFill>
                  <a:srgbClr val="000000"/>
                </a:solidFill>
                <a:latin typeface="WenQuanYi"/>
                <a:ea typeface="WenQuanYi"/>
                <a:cs typeface="WenQuanYi"/>
                <a:sym typeface="WenQuanYi"/>
              </a:rPr>
              <a:t>我</a:t>
            </a:r>
            <a:r>
              <a:rPr lang="en-US" sz="3600" dirty="0" err="1">
                <a:solidFill>
                  <a:srgbClr val="000000"/>
                </a:solidFill>
                <a:latin typeface="WenQuanYi"/>
                <a:ea typeface="WenQuanYi"/>
                <a:cs typeface="WenQuanYi"/>
                <a:sym typeface="WenQuanYi"/>
              </a:rPr>
              <a:t>想了一下，發現附近只有這些可以吃</a:t>
            </a:r>
            <a:endParaRPr lang="en-US" sz="3600" dirty="0">
              <a:solidFill>
                <a:srgbClr val="000000"/>
              </a:solidFill>
              <a:latin typeface="WenQuanYi"/>
              <a:ea typeface="WenQuanYi"/>
              <a:cs typeface="WenQuanYi"/>
              <a:sym typeface="WenQuanY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3">
            <a:extLst>
              <a:ext uri="{FF2B5EF4-FFF2-40B4-BE49-F238E27FC236}">
                <a16:creationId xmlns:a16="http://schemas.microsoft.com/office/drawing/2014/main" id="{78B8BA37-3193-CA82-A00C-7C700E771B7A}"/>
              </a:ext>
            </a:extLst>
          </p:cNvPr>
          <p:cNvSpPr/>
          <p:nvPr/>
        </p:nvSpPr>
        <p:spPr>
          <a:xfrm>
            <a:off x="0" y="0"/>
            <a:ext cx="18287999" cy="10287000"/>
          </a:xfrm>
          <a:custGeom>
            <a:avLst/>
            <a:gdLst/>
            <a:ahLst/>
            <a:cxnLst/>
            <a:rect l="l" t="t" r="r" b="b"/>
            <a:pathLst>
              <a:path w="18288000" h="16007504">
                <a:moveTo>
                  <a:pt x="0" y="0"/>
                </a:moveTo>
                <a:lnTo>
                  <a:pt x="18288000" y="0"/>
                </a:lnTo>
                <a:lnTo>
                  <a:pt x="18288000" y="16007505"/>
                </a:lnTo>
                <a:lnTo>
                  <a:pt x="0" y="1600750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1" t="-52116" r="-1" b="-25661"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4" name="Group 4"/>
          <p:cNvGrpSpPr/>
          <p:nvPr/>
        </p:nvGrpSpPr>
        <p:grpSpPr>
          <a:xfrm>
            <a:off x="1028700" y="881261"/>
            <a:ext cx="16230600" cy="8229600"/>
            <a:chOff x="0" y="0"/>
            <a:chExt cx="4450555" cy="225662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450555" cy="2256620"/>
            </a:xfrm>
            <a:custGeom>
              <a:avLst/>
              <a:gdLst/>
              <a:ahLst/>
              <a:cxnLst/>
              <a:rect l="l" t="t" r="r" b="b"/>
              <a:pathLst>
                <a:path w="4450555" h="2256620">
                  <a:moveTo>
                    <a:pt x="0" y="0"/>
                  </a:moveTo>
                  <a:lnTo>
                    <a:pt x="4450555" y="0"/>
                  </a:lnTo>
                  <a:lnTo>
                    <a:pt x="4450555" y="2256620"/>
                  </a:lnTo>
                  <a:lnTo>
                    <a:pt x="0" y="2256620"/>
                  </a:lnTo>
                  <a:close/>
                </a:path>
              </a:pathLst>
            </a:custGeom>
            <a:solidFill>
              <a:srgbClr val="FFFFFF">
                <a:alpha val="89804"/>
              </a:srgbClr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57150"/>
              <a:ext cx="4450555" cy="23137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1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82688" y="9110861"/>
            <a:ext cx="3975325" cy="972620"/>
            <a:chOff x="0" y="0"/>
            <a:chExt cx="1415854" cy="34640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415854" cy="346409"/>
            </a:xfrm>
            <a:custGeom>
              <a:avLst/>
              <a:gdLst/>
              <a:ahLst/>
              <a:cxnLst/>
              <a:rect l="l" t="t" r="r" b="b"/>
              <a:pathLst>
                <a:path w="1415854" h="346409">
                  <a:moveTo>
                    <a:pt x="173205" y="0"/>
                  </a:moveTo>
                  <a:lnTo>
                    <a:pt x="1242650" y="0"/>
                  </a:lnTo>
                  <a:cubicBezTo>
                    <a:pt x="1338308" y="0"/>
                    <a:pt x="1415854" y="77546"/>
                    <a:pt x="1415854" y="173205"/>
                  </a:cubicBezTo>
                  <a:lnTo>
                    <a:pt x="1415854" y="173205"/>
                  </a:lnTo>
                  <a:cubicBezTo>
                    <a:pt x="1415854" y="219141"/>
                    <a:pt x="1397606" y="263197"/>
                    <a:pt x="1365124" y="295679"/>
                  </a:cubicBezTo>
                  <a:cubicBezTo>
                    <a:pt x="1332642" y="328161"/>
                    <a:pt x="1288586" y="346409"/>
                    <a:pt x="1242650" y="346409"/>
                  </a:cubicBezTo>
                  <a:lnTo>
                    <a:pt x="173205" y="346409"/>
                  </a:lnTo>
                  <a:cubicBezTo>
                    <a:pt x="77546" y="346409"/>
                    <a:pt x="0" y="268863"/>
                    <a:pt x="0" y="173205"/>
                  </a:cubicBezTo>
                  <a:lnTo>
                    <a:pt x="0" y="173205"/>
                  </a:lnTo>
                  <a:cubicBezTo>
                    <a:pt x="0" y="77546"/>
                    <a:pt x="77546" y="0"/>
                    <a:pt x="173205" y="0"/>
                  </a:cubicBezTo>
                  <a:close/>
                </a:path>
              </a:pathLst>
            </a:custGeom>
            <a:solidFill>
              <a:srgbClr val="000000">
                <a:alpha val="80000"/>
              </a:srgbClr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57150"/>
              <a:ext cx="1415854" cy="403559"/>
            </a:xfrm>
            <a:prstGeom prst="rect">
              <a:avLst/>
            </a:prstGeom>
          </p:spPr>
          <p:txBody>
            <a:bodyPr lIns="39111" tIns="39111" rIns="39111" bIns="39111" rtlCol="0" anchor="ctr"/>
            <a:lstStyle/>
            <a:p>
              <a:pPr algn="ctr">
                <a:lnSpc>
                  <a:spcPts val="3920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580543" y="9138099"/>
            <a:ext cx="979613" cy="512046"/>
          </a:xfrm>
          <a:custGeom>
            <a:avLst/>
            <a:gdLst/>
            <a:ahLst/>
            <a:cxnLst/>
            <a:rect l="l" t="t" r="r" b="b"/>
            <a:pathLst>
              <a:path w="1306150" h="682728">
                <a:moveTo>
                  <a:pt x="0" y="0"/>
                </a:moveTo>
                <a:lnTo>
                  <a:pt x="1306150" y="0"/>
                </a:lnTo>
                <a:lnTo>
                  <a:pt x="1306150" y="682728"/>
                </a:lnTo>
                <a:lnTo>
                  <a:pt x="0" y="68272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09092" t="-22874" r="-108814" b="-181225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1" name="TextBox 11"/>
          <p:cNvSpPr txBox="1"/>
          <p:nvPr/>
        </p:nvSpPr>
        <p:spPr>
          <a:xfrm>
            <a:off x="405599" y="9863226"/>
            <a:ext cx="3329502" cy="2004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3"/>
              </a:lnSpc>
            </a:pPr>
            <a:r>
              <a:rPr lang="en-US" sz="1202" b="1">
                <a:solidFill>
                  <a:srgbClr val="4285F4"/>
                </a:solidFill>
                <a:latin typeface="DM Sans Bold"/>
                <a:ea typeface="DM Sans Bold"/>
                <a:cs typeface="DM Sans Bold"/>
                <a:sym typeface="DM Sans Bold"/>
              </a:rPr>
              <a:t>On Campus</a:t>
            </a:r>
            <a:r>
              <a:rPr lang="en-US" sz="1202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‧ National Sun Yat-sen University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05599" y="9599462"/>
            <a:ext cx="3329502" cy="285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38"/>
              </a:lnSpc>
            </a:pPr>
            <a:r>
              <a:rPr lang="en-US" sz="174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Google Developer Groups</a:t>
            </a:r>
          </a:p>
        </p:txBody>
      </p:sp>
      <p:sp>
        <p:nvSpPr>
          <p:cNvPr id="13" name="Freeform 13"/>
          <p:cNvSpPr/>
          <p:nvPr/>
        </p:nvSpPr>
        <p:spPr>
          <a:xfrm>
            <a:off x="3216913" y="3163927"/>
            <a:ext cx="2955287" cy="1979573"/>
          </a:xfrm>
          <a:custGeom>
            <a:avLst/>
            <a:gdLst/>
            <a:ahLst/>
            <a:cxnLst/>
            <a:rect l="l" t="t" r="r" b="b"/>
            <a:pathLst>
              <a:path w="2955287" h="1979573">
                <a:moveTo>
                  <a:pt x="0" y="0"/>
                </a:moveTo>
                <a:lnTo>
                  <a:pt x="2955287" y="0"/>
                </a:lnTo>
                <a:lnTo>
                  <a:pt x="2955287" y="1979573"/>
                </a:lnTo>
                <a:lnTo>
                  <a:pt x="0" y="197957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4" name="Freeform 14"/>
          <p:cNvSpPr/>
          <p:nvPr/>
        </p:nvSpPr>
        <p:spPr>
          <a:xfrm>
            <a:off x="3216913" y="6055547"/>
            <a:ext cx="2955287" cy="1968960"/>
          </a:xfrm>
          <a:custGeom>
            <a:avLst/>
            <a:gdLst/>
            <a:ahLst/>
            <a:cxnLst/>
            <a:rect l="l" t="t" r="r" b="b"/>
            <a:pathLst>
              <a:path w="2955287" h="1968960">
                <a:moveTo>
                  <a:pt x="0" y="0"/>
                </a:moveTo>
                <a:lnTo>
                  <a:pt x="2955287" y="0"/>
                </a:lnTo>
                <a:lnTo>
                  <a:pt x="2955287" y="1968960"/>
                </a:lnTo>
                <a:lnTo>
                  <a:pt x="0" y="196896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5" name="Freeform 15"/>
          <p:cNvSpPr/>
          <p:nvPr/>
        </p:nvSpPr>
        <p:spPr>
          <a:xfrm>
            <a:off x="12276934" y="6215825"/>
            <a:ext cx="2900606" cy="1808683"/>
          </a:xfrm>
          <a:custGeom>
            <a:avLst/>
            <a:gdLst/>
            <a:ahLst/>
            <a:cxnLst/>
            <a:rect l="l" t="t" r="r" b="b"/>
            <a:pathLst>
              <a:path w="2900606" h="1808683">
                <a:moveTo>
                  <a:pt x="0" y="0"/>
                </a:moveTo>
                <a:lnTo>
                  <a:pt x="2900606" y="0"/>
                </a:lnTo>
                <a:lnTo>
                  <a:pt x="2900606" y="1808682"/>
                </a:lnTo>
                <a:lnTo>
                  <a:pt x="0" y="180868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3101" r="-7752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6" name="Freeform 16"/>
          <p:cNvSpPr/>
          <p:nvPr/>
        </p:nvSpPr>
        <p:spPr>
          <a:xfrm>
            <a:off x="12407522" y="3163927"/>
            <a:ext cx="2639431" cy="1979573"/>
          </a:xfrm>
          <a:custGeom>
            <a:avLst/>
            <a:gdLst/>
            <a:ahLst/>
            <a:cxnLst/>
            <a:rect l="l" t="t" r="r" b="b"/>
            <a:pathLst>
              <a:path w="2639431" h="1979573">
                <a:moveTo>
                  <a:pt x="0" y="0"/>
                </a:moveTo>
                <a:lnTo>
                  <a:pt x="2639431" y="0"/>
                </a:lnTo>
                <a:lnTo>
                  <a:pt x="2639431" y="1979573"/>
                </a:lnTo>
                <a:lnTo>
                  <a:pt x="0" y="197957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7" name="TextBox 17"/>
          <p:cNvSpPr txBox="1"/>
          <p:nvPr/>
        </p:nvSpPr>
        <p:spPr>
          <a:xfrm>
            <a:off x="1308874" y="1169739"/>
            <a:ext cx="12362775" cy="1297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799" b="1">
                <a:solidFill>
                  <a:srgbClr val="131416"/>
                </a:solidFill>
                <a:latin typeface="Arimo Bold"/>
                <a:ea typeface="Arimo Bold"/>
                <a:cs typeface="Arimo Bold"/>
                <a:sym typeface="Arimo Bold"/>
              </a:rPr>
              <a:t>還是不太懂甚麼是......</a:t>
            </a:r>
          </a:p>
          <a:p>
            <a:pPr algn="l">
              <a:lnSpc>
                <a:spcPts val="6750"/>
              </a:lnSpc>
            </a:pPr>
            <a:r>
              <a:rPr lang="en-US" sz="5400" b="1">
                <a:solidFill>
                  <a:srgbClr val="131416"/>
                </a:solidFill>
                <a:latin typeface="Arimo Bold"/>
                <a:ea typeface="Arimo Bold"/>
                <a:cs typeface="Arimo Bold"/>
                <a:sym typeface="Arimo Bold"/>
              </a:rPr>
              <a:t>檢索增強生成? 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5571919" y="8452497"/>
            <a:ext cx="7315200" cy="6324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WenQuanYi"/>
                <a:ea typeface="WenQuanYi"/>
                <a:cs typeface="WenQuanYi"/>
                <a:sym typeface="WenQuanYi"/>
              </a:rPr>
              <a:t>我們使用兩個指標來為各項食物評分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3463262" y="5024170"/>
            <a:ext cx="2366037" cy="5668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759"/>
              </a:lnSpc>
              <a:spcBef>
                <a:spcPct val="0"/>
              </a:spcBef>
            </a:pPr>
            <a:r>
              <a:rPr lang="en-US" sz="3399" dirty="0">
                <a:solidFill>
                  <a:srgbClr val="000000"/>
                </a:solidFill>
                <a:latin typeface="WenQuanYi"/>
                <a:ea typeface="WenQuanYi"/>
                <a:cs typeface="WenQuanYi"/>
                <a:sym typeface="WenQuanYi"/>
              </a:rPr>
              <a:t>0.7 / 0.9 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2887119" y="5067300"/>
            <a:ext cx="1937619" cy="5668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759"/>
              </a:lnSpc>
              <a:spcBef>
                <a:spcPct val="0"/>
              </a:spcBef>
            </a:pPr>
            <a:r>
              <a:rPr lang="en-US" sz="3399" dirty="0">
                <a:solidFill>
                  <a:srgbClr val="000000"/>
                </a:solidFill>
                <a:latin typeface="WenQuanYi"/>
                <a:ea typeface="WenQuanYi"/>
                <a:cs typeface="WenQuanYi"/>
                <a:sym typeface="WenQuanYi"/>
              </a:rPr>
              <a:t>0.1  / 0.1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3609122" y="7963103"/>
            <a:ext cx="2074316" cy="5668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759"/>
              </a:lnSpc>
              <a:spcBef>
                <a:spcPct val="0"/>
              </a:spcBef>
            </a:pPr>
            <a:r>
              <a:rPr lang="en-US" sz="3399" dirty="0">
                <a:solidFill>
                  <a:srgbClr val="000000"/>
                </a:solidFill>
                <a:latin typeface="WenQuanYi"/>
                <a:ea typeface="WenQuanYi"/>
                <a:cs typeface="WenQuanYi"/>
                <a:sym typeface="WenQuanYi"/>
              </a:rPr>
              <a:t>0.5 / 0.3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2851732" y="7943932"/>
            <a:ext cx="1962797" cy="5668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759"/>
              </a:lnSpc>
              <a:spcBef>
                <a:spcPct val="0"/>
              </a:spcBef>
            </a:pPr>
            <a:r>
              <a:rPr lang="en-US" sz="3399" dirty="0">
                <a:solidFill>
                  <a:srgbClr val="000000"/>
                </a:solidFill>
                <a:latin typeface="WenQuanYi"/>
                <a:ea typeface="WenQuanYi"/>
                <a:cs typeface="WenQuanYi"/>
                <a:sym typeface="WenQuanYi"/>
              </a:rPr>
              <a:t>0.6  / 0.5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7751875" y="2596832"/>
            <a:ext cx="2955287" cy="5668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759"/>
              </a:lnSpc>
              <a:spcBef>
                <a:spcPct val="0"/>
              </a:spcBef>
            </a:pPr>
            <a:r>
              <a:rPr lang="en-US" sz="3399" dirty="0" err="1">
                <a:solidFill>
                  <a:srgbClr val="000000"/>
                </a:solidFill>
                <a:latin typeface="WenQuanYi"/>
                <a:ea typeface="WenQuanYi"/>
                <a:cs typeface="WenQuanYi"/>
                <a:sym typeface="WenQuanYi"/>
              </a:rPr>
              <a:t>熱量</a:t>
            </a:r>
            <a:r>
              <a:rPr lang="en-US" sz="3399" dirty="0">
                <a:solidFill>
                  <a:srgbClr val="000000"/>
                </a:solidFill>
                <a:latin typeface="WenQuanYi"/>
                <a:ea typeface="WenQuanYi"/>
                <a:cs typeface="WenQuanYi"/>
                <a:sym typeface="WenQuanYi"/>
              </a:rPr>
              <a:t>  / </a:t>
            </a:r>
            <a:r>
              <a:rPr lang="en-US" sz="3399" dirty="0" err="1">
                <a:solidFill>
                  <a:srgbClr val="000000"/>
                </a:solidFill>
                <a:latin typeface="WenQuanYi"/>
                <a:ea typeface="WenQuanYi"/>
                <a:cs typeface="WenQuanYi"/>
                <a:sym typeface="WenQuanYi"/>
              </a:rPr>
              <a:t>澱粉</a:t>
            </a:r>
            <a:endParaRPr lang="en-US" sz="3399" dirty="0">
              <a:solidFill>
                <a:srgbClr val="000000"/>
              </a:solidFill>
              <a:latin typeface="WenQuanYi"/>
              <a:ea typeface="WenQuanYi"/>
              <a:cs typeface="WenQuanYi"/>
              <a:sym typeface="WenQuanYi"/>
            </a:endParaRPr>
          </a:p>
        </p:txBody>
      </p:sp>
      <p:sp>
        <p:nvSpPr>
          <p:cNvPr id="24" name="Freeform 24"/>
          <p:cNvSpPr/>
          <p:nvPr/>
        </p:nvSpPr>
        <p:spPr>
          <a:xfrm>
            <a:off x="8330656" y="4599899"/>
            <a:ext cx="1626689" cy="3424608"/>
          </a:xfrm>
          <a:custGeom>
            <a:avLst/>
            <a:gdLst/>
            <a:ahLst/>
            <a:cxnLst/>
            <a:rect l="l" t="t" r="r" b="b"/>
            <a:pathLst>
              <a:path w="1626689" h="3424608">
                <a:moveTo>
                  <a:pt x="0" y="0"/>
                </a:moveTo>
                <a:lnTo>
                  <a:pt x="1626688" y="0"/>
                </a:lnTo>
                <a:lnTo>
                  <a:pt x="1626688" y="3424608"/>
                </a:lnTo>
                <a:lnTo>
                  <a:pt x="0" y="342460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92F060-F881-192E-C567-F94A8EF6F1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3">
            <a:extLst>
              <a:ext uri="{FF2B5EF4-FFF2-40B4-BE49-F238E27FC236}">
                <a16:creationId xmlns:a16="http://schemas.microsoft.com/office/drawing/2014/main" id="{BB5BD820-46AA-BA9F-CA67-DB9779325628}"/>
              </a:ext>
            </a:extLst>
          </p:cNvPr>
          <p:cNvSpPr/>
          <p:nvPr/>
        </p:nvSpPr>
        <p:spPr>
          <a:xfrm>
            <a:off x="0" y="0"/>
            <a:ext cx="18287999" cy="10287000"/>
          </a:xfrm>
          <a:custGeom>
            <a:avLst/>
            <a:gdLst/>
            <a:ahLst/>
            <a:cxnLst/>
            <a:rect l="l" t="t" r="r" b="b"/>
            <a:pathLst>
              <a:path w="18288000" h="16007504">
                <a:moveTo>
                  <a:pt x="0" y="0"/>
                </a:moveTo>
                <a:lnTo>
                  <a:pt x="18288000" y="0"/>
                </a:lnTo>
                <a:lnTo>
                  <a:pt x="18288000" y="16007505"/>
                </a:lnTo>
                <a:lnTo>
                  <a:pt x="0" y="1600750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1" t="-52116" r="-1" b="-25661"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17" name="Group 4">
            <a:extLst>
              <a:ext uri="{FF2B5EF4-FFF2-40B4-BE49-F238E27FC236}">
                <a16:creationId xmlns:a16="http://schemas.microsoft.com/office/drawing/2014/main" id="{BC1BC716-FCBE-E6F5-C4EA-D3434D3AA7A9}"/>
              </a:ext>
            </a:extLst>
          </p:cNvPr>
          <p:cNvGrpSpPr/>
          <p:nvPr/>
        </p:nvGrpSpPr>
        <p:grpSpPr>
          <a:xfrm>
            <a:off x="1028700" y="881261"/>
            <a:ext cx="16230600" cy="8229600"/>
            <a:chOff x="0" y="0"/>
            <a:chExt cx="4450555" cy="2256620"/>
          </a:xfrm>
        </p:grpSpPr>
        <p:sp>
          <p:nvSpPr>
            <p:cNvPr id="29" name="Freeform 5">
              <a:extLst>
                <a:ext uri="{FF2B5EF4-FFF2-40B4-BE49-F238E27FC236}">
                  <a16:creationId xmlns:a16="http://schemas.microsoft.com/office/drawing/2014/main" id="{8215FE8A-79AA-1667-AD5E-61A20706CF5F}"/>
                </a:ext>
              </a:extLst>
            </p:cNvPr>
            <p:cNvSpPr/>
            <p:nvPr/>
          </p:nvSpPr>
          <p:spPr>
            <a:xfrm>
              <a:off x="0" y="0"/>
              <a:ext cx="4450555" cy="2256620"/>
            </a:xfrm>
            <a:custGeom>
              <a:avLst/>
              <a:gdLst/>
              <a:ahLst/>
              <a:cxnLst/>
              <a:rect l="l" t="t" r="r" b="b"/>
              <a:pathLst>
                <a:path w="4450555" h="2256620">
                  <a:moveTo>
                    <a:pt x="0" y="0"/>
                  </a:moveTo>
                  <a:lnTo>
                    <a:pt x="4450555" y="0"/>
                  </a:lnTo>
                  <a:lnTo>
                    <a:pt x="4450555" y="2256620"/>
                  </a:lnTo>
                  <a:lnTo>
                    <a:pt x="0" y="2256620"/>
                  </a:lnTo>
                  <a:close/>
                </a:path>
              </a:pathLst>
            </a:custGeom>
            <a:solidFill>
              <a:srgbClr val="FFFFFF">
                <a:alpha val="89804"/>
              </a:srgbClr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0" name="TextBox 6">
              <a:extLst>
                <a:ext uri="{FF2B5EF4-FFF2-40B4-BE49-F238E27FC236}">
                  <a16:creationId xmlns:a16="http://schemas.microsoft.com/office/drawing/2014/main" id="{4CCE5907-569C-45E1-129F-E7B6EBDCECE0}"/>
                </a:ext>
              </a:extLst>
            </p:cNvPr>
            <p:cNvSpPr txBox="1"/>
            <p:nvPr/>
          </p:nvSpPr>
          <p:spPr>
            <a:xfrm>
              <a:off x="0" y="-57150"/>
              <a:ext cx="4450555" cy="23137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19"/>
                </a:lnSpc>
              </a:pPr>
              <a:endParaRPr/>
            </a:p>
          </p:txBody>
        </p:sp>
      </p:grpSp>
      <p:grpSp>
        <p:nvGrpSpPr>
          <p:cNvPr id="18" name="Group 7">
            <a:extLst>
              <a:ext uri="{FF2B5EF4-FFF2-40B4-BE49-F238E27FC236}">
                <a16:creationId xmlns:a16="http://schemas.microsoft.com/office/drawing/2014/main" id="{E73FD6CE-E4C5-7785-8D92-BDB3E15A0AA0}"/>
              </a:ext>
            </a:extLst>
          </p:cNvPr>
          <p:cNvGrpSpPr/>
          <p:nvPr/>
        </p:nvGrpSpPr>
        <p:grpSpPr>
          <a:xfrm>
            <a:off x="82688" y="9110861"/>
            <a:ext cx="3975325" cy="972620"/>
            <a:chOff x="0" y="0"/>
            <a:chExt cx="1415854" cy="346409"/>
          </a:xfrm>
        </p:grpSpPr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EA746DC3-443D-47B2-BCCB-EE9C3BA43915}"/>
                </a:ext>
              </a:extLst>
            </p:cNvPr>
            <p:cNvSpPr/>
            <p:nvPr/>
          </p:nvSpPr>
          <p:spPr>
            <a:xfrm>
              <a:off x="0" y="0"/>
              <a:ext cx="1415854" cy="346409"/>
            </a:xfrm>
            <a:custGeom>
              <a:avLst/>
              <a:gdLst/>
              <a:ahLst/>
              <a:cxnLst/>
              <a:rect l="l" t="t" r="r" b="b"/>
              <a:pathLst>
                <a:path w="1415854" h="346409">
                  <a:moveTo>
                    <a:pt x="173205" y="0"/>
                  </a:moveTo>
                  <a:lnTo>
                    <a:pt x="1242650" y="0"/>
                  </a:lnTo>
                  <a:cubicBezTo>
                    <a:pt x="1338308" y="0"/>
                    <a:pt x="1415854" y="77546"/>
                    <a:pt x="1415854" y="173205"/>
                  </a:cubicBezTo>
                  <a:lnTo>
                    <a:pt x="1415854" y="173205"/>
                  </a:lnTo>
                  <a:cubicBezTo>
                    <a:pt x="1415854" y="219141"/>
                    <a:pt x="1397606" y="263197"/>
                    <a:pt x="1365124" y="295679"/>
                  </a:cubicBezTo>
                  <a:cubicBezTo>
                    <a:pt x="1332642" y="328161"/>
                    <a:pt x="1288586" y="346409"/>
                    <a:pt x="1242650" y="346409"/>
                  </a:cubicBezTo>
                  <a:lnTo>
                    <a:pt x="173205" y="346409"/>
                  </a:lnTo>
                  <a:cubicBezTo>
                    <a:pt x="77546" y="346409"/>
                    <a:pt x="0" y="268863"/>
                    <a:pt x="0" y="173205"/>
                  </a:cubicBezTo>
                  <a:lnTo>
                    <a:pt x="0" y="173205"/>
                  </a:lnTo>
                  <a:cubicBezTo>
                    <a:pt x="0" y="77546"/>
                    <a:pt x="77546" y="0"/>
                    <a:pt x="173205" y="0"/>
                  </a:cubicBezTo>
                  <a:close/>
                </a:path>
              </a:pathLst>
            </a:custGeom>
            <a:solidFill>
              <a:srgbClr val="000000">
                <a:alpha val="80000"/>
              </a:srgbClr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8" name="TextBox 9">
              <a:extLst>
                <a:ext uri="{FF2B5EF4-FFF2-40B4-BE49-F238E27FC236}">
                  <a16:creationId xmlns:a16="http://schemas.microsoft.com/office/drawing/2014/main" id="{5856AF5C-A45C-FC3B-A3F6-7EDACE7A10D9}"/>
                </a:ext>
              </a:extLst>
            </p:cNvPr>
            <p:cNvSpPr txBox="1"/>
            <p:nvPr/>
          </p:nvSpPr>
          <p:spPr>
            <a:xfrm>
              <a:off x="0" y="-57150"/>
              <a:ext cx="1415854" cy="403559"/>
            </a:xfrm>
            <a:prstGeom prst="rect">
              <a:avLst/>
            </a:prstGeom>
          </p:spPr>
          <p:txBody>
            <a:bodyPr lIns="39111" tIns="39111" rIns="39111" bIns="39111" rtlCol="0" anchor="ctr"/>
            <a:lstStyle/>
            <a:p>
              <a:pPr algn="ctr">
                <a:lnSpc>
                  <a:spcPts val="3920"/>
                </a:lnSpc>
              </a:pPr>
              <a:endParaRPr/>
            </a:p>
          </p:txBody>
        </p:sp>
      </p:grpSp>
      <p:sp>
        <p:nvSpPr>
          <p:cNvPr id="19" name="Freeform 10">
            <a:extLst>
              <a:ext uri="{FF2B5EF4-FFF2-40B4-BE49-F238E27FC236}">
                <a16:creationId xmlns:a16="http://schemas.microsoft.com/office/drawing/2014/main" id="{0151C383-9A9E-0B90-FD36-819C24AAE4B7}"/>
              </a:ext>
            </a:extLst>
          </p:cNvPr>
          <p:cNvSpPr/>
          <p:nvPr/>
        </p:nvSpPr>
        <p:spPr>
          <a:xfrm>
            <a:off x="1580543" y="9138099"/>
            <a:ext cx="979613" cy="512046"/>
          </a:xfrm>
          <a:custGeom>
            <a:avLst/>
            <a:gdLst/>
            <a:ahLst/>
            <a:cxnLst/>
            <a:rect l="l" t="t" r="r" b="b"/>
            <a:pathLst>
              <a:path w="1306150" h="682728">
                <a:moveTo>
                  <a:pt x="0" y="0"/>
                </a:moveTo>
                <a:lnTo>
                  <a:pt x="1306150" y="0"/>
                </a:lnTo>
                <a:lnTo>
                  <a:pt x="1306150" y="682728"/>
                </a:lnTo>
                <a:lnTo>
                  <a:pt x="0" y="68272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09092" t="-22874" r="-108814" b="-181225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20" name="TextBox 11">
            <a:extLst>
              <a:ext uri="{FF2B5EF4-FFF2-40B4-BE49-F238E27FC236}">
                <a16:creationId xmlns:a16="http://schemas.microsoft.com/office/drawing/2014/main" id="{23F85F60-DA1D-C1C9-FE6F-FE1F1D608A3C}"/>
              </a:ext>
            </a:extLst>
          </p:cNvPr>
          <p:cNvSpPr txBox="1"/>
          <p:nvPr/>
        </p:nvSpPr>
        <p:spPr>
          <a:xfrm>
            <a:off x="405599" y="9863226"/>
            <a:ext cx="3329502" cy="2004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3"/>
              </a:lnSpc>
            </a:pPr>
            <a:r>
              <a:rPr lang="en-US" sz="1202" b="1">
                <a:solidFill>
                  <a:srgbClr val="4285F4"/>
                </a:solidFill>
                <a:latin typeface="DM Sans Bold"/>
                <a:ea typeface="DM Sans Bold"/>
                <a:cs typeface="DM Sans Bold"/>
                <a:sym typeface="DM Sans Bold"/>
              </a:rPr>
              <a:t>On Campus</a:t>
            </a:r>
            <a:r>
              <a:rPr lang="en-US" sz="1202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‧ National Sun Yat-sen University</a:t>
            </a:r>
          </a:p>
        </p:txBody>
      </p:sp>
      <p:sp>
        <p:nvSpPr>
          <p:cNvPr id="21" name="TextBox 12">
            <a:extLst>
              <a:ext uri="{FF2B5EF4-FFF2-40B4-BE49-F238E27FC236}">
                <a16:creationId xmlns:a16="http://schemas.microsoft.com/office/drawing/2014/main" id="{6ECE5A74-E95D-66B3-E2D6-F435112FCB73}"/>
              </a:ext>
            </a:extLst>
          </p:cNvPr>
          <p:cNvSpPr txBox="1"/>
          <p:nvPr/>
        </p:nvSpPr>
        <p:spPr>
          <a:xfrm>
            <a:off x="405599" y="9599462"/>
            <a:ext cx="3329502" cy="285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38"/>
              </a:lnSpc>
            </a:pPr>
            <a:r>
              <a:rPr lang="en-US" sz="174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Google Developer Groups</a:t>
            </a: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FC9DD7AF-8957-01F6-46F9-4012DC01585F}"/>
              </a:ext>
            </a:extLst>
          </p:cNvPr>
          <p:cNvSpPr txBox="1"/>
          <p:nvPr/>
        </p:nvSpPr>
        <p:spPr>
          <a:xfrm>
            <a:off x="1308874" y="1169739"/>
            <a:ext cx="12362775" cy="1297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799" b="1">
                <a:solidFill>
                  <a:srgbClr val="131416"/>
                </a:solidFill>
                <a:latin typeface="Arimo Bold"/>
                <a:ea typeface="Arimo Bold"/>
                <a:cs typeface="Arimo Bold"/>
                <a:sym typeface="Arimo Bold"/>
              </a:rPr>
              <a:t>還是不太懂甚麼是......</a:t>
            </a:r>
          </a:p>
          <a:p>
            <a:pPr algn="l">
              <a:lnSpc>
                <a:spcPts val="6750"/>
              </a:lnSpc>
            </a:pPr>
            <a:r>
              <a:rPr lang="en-US" sz="5400" b="1">
                <a:solidFill>
                  <a:srgbClr val="131416"/>
                </a:solidFill>
                <a:latin typeface="Arimo Bold"/>
                <a:ea typeface="Arimo Bold"/>
                <a:cs typeface="Arimo Bold"/>
                <a:sym typeface="Arimo Bold"/>
              </a:rPr>
              <a:t>檢索增強生成? </a:t>
            </a:r>
          </a:p>
        </p:txBody>
      </p:sp>
      <p:sp>
        <p:nvSpPr>
          <p:cNvPr id="14" name="Freeform 14">
            <a:extLst>
              <a:ext uri="{FF2B5EF4-FFF2-40B4-BE49-F238E27FC236}">
                <a16:creationId xmlns:a16="http://schemas.microsoft.com/office/drawing/2014/main" id="{58165032-2EC3-7C1A-54D0-01000C4FDEF7}"/>
              </a:ext>
            </a:extLst>
          </p:cNvPr>
          <p:cNvSpPr/>
          <p:nvPr/>
        </p:nvSpPr>
        <p:spPr>
          <a:xfrm>
            <a:off x="1461282" y="5363163"/>
            <a:ext cx="1626689" cy="3424608"/>
          </a:xfrm>
          <a:custGeom>
            <a:avLst/>
            <a:gdLst/>
            <a:ahLst/>
            <a:cxnLst/>
            <a:rect l="l" t="t" r="r" b="b"/>
            <a:pathLst>
              <a:path w="1626689" h="3424608">
                <a:moveTo>
                  <a:pt x="0" y="0"/>
                </a:moveTo>
                <a:lnTo>
                  <a:pt x="1626689" y="0"/>
                </a:lnTo>
                <a:lnTo>
                  <a:pt x="1626689" y="3424608"/>
                </a:lnTo>
                <a:lnTo>
                  <a:pt x="0" y="342460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aphicFrame>
        <p:nvGraphicFramePr>
          <p:cNvPr id="23" name="圖表 22">
            <a:extLst>
              <a:ext uri="{FF2B5EF4-FFF2-40B4-BE49-F238E27FC236}">
                <a16:creationId xmlns:a16="http://schemas.microsoft.com/office/drawing/2014/main" id="{AF9D1005-A8F0-1FB7-557F-83EF1E4F6D71}"/>
              </a:ext>
            </a:extLst>
          </p:cNvPr>
          <p:cNvGraphicFramePr/>
          <p:nvPr/>
        </p:nvGraphicFramePr>
        <p:xfrm>
          <a:off x="5004024" y="2643441"/>
          <a:ext cx="9244609" cy="57506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24" name="Freeform 13">
            <a:extLst>
              <a:ext uri="{FF2B5EF4-FFF2-40B4-BE49-F238E27FC236}">
                <a16:creationId xmlns:a16="http://schemas.microsoft.com/office/drawing/2014/main" id="{2D3C4DEA-D245-FA2F-552E-A124F2D9BA6A}"/>
              </a:ext>
            </a:extLst>
          </p:cNvPr>
          <p:cNvSpPr/>
          <p:nvPr/>
        </p:nvSpPr>
        <p:spPr>
          <a:xfrm>
            <a:off x="12539781" y="3880625"/>
            <a:ext cx="1127201" cy="828804"/>
          </a:xfrm>
          <a:custGeom>
            <a:avLst/>
            <a:gdLst/>
            <a:ahLst/>
            <a:cxnLst/>
            <a:rect l="l" t="t" r="r" b="b"/>
            <a:pathLst>
              <a:path w="2955287" h="1979573">
                <a:moveTo>
                  <a:pt x="0" y="0"/>
                </a:moveTo>
                <a:lnTo>
                  <a:pt x="2955287" y="0"/>
                </a:lnTo>
                <a:lnTo>
                  <a:pt x="2955287" y="1979573"/>
                </a:lnTo>
                <a:lnTo>
                  <a:pt x="0" y="197957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25" name="Freeform 14">
            <a:extLst>
              <a:ext uri="{FF2B5EF4-FFF2-40B4-BE49-F238E27FC236}">
                <a16:creationId xmlns:a16="http://schemas.microsoft.com/office/drawing/2014/main" id="{111C1A1F-FB6D-C545-6116-D35FC2230382}"/>
              </a:ext>
            </a:extLst>
          </p:cNvPr>
          <p:cNvSpPr/>
          <p:nvPr/>
        </p:nvSpPr>
        <p:spPr>
          <a:xfrm>
            <a:off x="9478465" y="5657218"/>
            <a:ext cx="1191591" cy="828805"/>
          </a:xfrm>
          <a:custGeom>
            <a:avLst/>
            <a:gdLst/>
            <a:ahLst/>
            <a:cxnLst/>
            <a:rect l="l" t="t" r="r" b="b"/>
            <a:pathLst>
              <a:path w="2955287" h="1968960">
                <a:moveTo>
                  <a:pt x="0" y="0"/>
                </a:moveTo>
                <a:lnTo>
                  <a:pt x="2955287" y="0"/>
                </a:lnTo>
                <a:lnTo>
                  <a:pt x="2955287" y="1968960"/>
                </a:lnTo>
                <a:lnTo>
                  <a:pt x="0" y="196896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26" name="Freeform 15">
            <a:extLst>
              <a:ext uri="{FF2B5EF4-FFF2-40B4-BE49-F238E27FC236}">
                <a16:creationId xmlns:a16="http://schemas.microsoft.com/office/drawing/2014/main" id="{4D897DB1-5159-34BA-7132-6707D12E209A}"/>
              </a:ext>
            </a:extLst>
          </p:cNvPr>
          <p:cNvSpPr/>
          <p:nvPr/>
        </p:nvSpPr>
        <p:spPr>
          <a:xfrm>
            <a:off x="10349259" y="4539674"/>
            <a:ext cx="1191591" cy="828804"/>
          </a:xfrm>
          <a:custGeom>
            <a:avLst/>
            <a:gdLst/>
            <a:ahLst/>
            <a:cxnLst/>
            <a:rect l="l" t="t" r="r" b="b"/>
            <a:pathLst>
              <a:path w="2900606" h="1808683">
                <a:moveTo>
                  <a:pt x="0" y="0"/>
                </a:moveTo>
                <a:lnTo>
                  <a:pt x="2900606" y="0"/>
                </a:lnTo>
                <a:lnTo>
                  <a:pt x="2900606" y="1808682"/>
                </a:lnTo>
                <a:lnTo>
                  <a:pt x="0" y="180868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3101" r="-7752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27" name="Freeform 16">
            <a:extLst>
              <a:ext uri="{FF2B5EF4-FFF2-40B4-BE49-F238E27FC236}">
                <a16:creationId xmlns:a16="http://schemas.microsoft.com/office/drawing/2014/main" id="{B0E78251-3B41-A824-3690-A9B55C23CCBD}"/>
              </a:ext>
            </a:extLst>
          </p:cNvPr>
          <p:cNvSpPr/>
          <p:nvPr/>
        </p:nvSpPr>
        <p:spPr>
          <a:xfrm>
            <a:off x="5986581" y="6652266"/>
            <a:ext cx="1188782" cy="912922"/>
          </a:xfrm>
          <a:custGeom>
            <a:avLst/>
            <a:gdLst/>
            <a:ahLst/>
            <a:cxnLst/>
            <a:rect l="l" t="t" r="r" b="b"/>
            <a:pathLst>
              <a:path w="2639431" h="1979573">
                <a:moveTo>
                  <a:pt x="0" y="0"/>
                </a:moveTo>
                <a:lnTo>
                  <a:pt x="2639431" y="0"/>
                </a:lnTo>
                <a:lnTo>
                  <a:pt x="2639431" y="1979573"/>
                </a:lnTo>
                <a:lnTo>
                  <a:pt x="0" y="1979573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229362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FB6AA4-0D92-4876-0460-238483E09D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3">
            <a:extLst>
              <a:ext uri="{FF2B5EF4-FFF2-40B4-BE49-F238E27FC236}">
                <a16:creationId xmlns:a16="http://schemas.microsoft.com/office/drawing/2014/main" id="{8028D725-6EE5-45AC-05E4-97B2922F7D01}"/>
              </a:ext>
            </a:extLst>
          </p:cNvPr>
          <p:cNvSpPr/>
          <p:nvPr/>
        </p:nvSpPr>
        <p:spPr>
          <a:xfrm>
            <a:off x="0" y="0"/>
            <a:ext cx="18287999" cy="10287000"/>
          </a:xfrm>
          <a:custGeom>
            <a:avLst/>
            <a:gdLst/>
            <a:ahLst/>
            <a:cxnLst/>
            <a:rect l="l" t="t" r="r" b="b"/>
            <a:pathLst>
              <a:path w="18288000" h="16007504">
                <a:moveTo>
                  <a:pt x="0" y="0"/>
                </a:moveTo>
                <a:lnTo>
                  <a:pt x="18288000" y="0"/>
                </a:lnTo>
                <a:lnTo>
                  <a:pt x="18288000" y="16007505"/>
                </a:lnTo>
                <a:lnTo>
                  <a:pt x="0" y="1600750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1" t="-52116" r="-1" b="-25661"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17" name="Group 4">
            <a:extLst>
              <a:ext uri="{FF2B5EF4-FFF2-40B4-BE49-F238E27FC236}">
                <a16:creationId xmlns:a16="http://schemas.microsoft.com/office/drawing/2014/main" id="{0CB4C554-F447-4947-4FB9-AB9101830390}"/>
              </a:ext>
            </a:extLst>
          </p:cNvPr>
          <p:cNvGrpSpPr/>
          <p:nvPr/>
        </p:nvGrpSpPr>
        <p:grpSpPr>
          <a:xfrm>
            <a:off x="1028700" y="881261"/>
            <a:ext cx="16230600" cy="8229600"/>
            <a:chOff x="0" y="0"/>
            <a:chExt cx="4450555" cy="2256620"/>
          </a:xfrm>
        </p:grpSpPr>
        <p:sp>
          <p:nvSpPr>
            <p:cNvPr id="29" name="Freeform 5">
              <a:extLst>
                <a:ext uri="{FF2B5EF4-FFF2-40B4-BE49-F238E27FC236}">
                  <a16:creationId xmlns:a16="http://schemas.microsoft.com/office/drawing/2014/main" id="{99D562A4-B464-29E7-0832-85FC095D73E2}"/>
                </a:ext>
              </a:extLst>
            </p:cNvPr>
            <p:cNvSpPr/>
            <p:nvPr/>
          </p:nvSpPr>
          <p:spPr>
            <a:xfrm>
              <a:off x="0" y="0"/>
              <a:ext cx="4450555" cy="2256620"/>
            </a:xfrm>
            <a:custGeom>
              <a:avLst/>
              <a:gdLst/>
              <a:ahLst/>
              <a:cxnLst/>
              <a:rect l="l" t="t" r="r" b="b"/>
              <a:pathLst>
                <a:path w="4450555" h="2256620">
                  <a:moveTo>
                    <a:pt x="0" y="0"/>
                  </a:moveTo>
                  <a:lnTo>
                    <a:pt x="4450555" y="0"/>
                  </a:lnTo>
                  <a:lnTo>
                    <a:pt x="4450555" y="2256620"/>
                  </a:lnTo>
                  <a:lnTo>
                    <a:pt x="0" y="2256620"/>
                  </a:lnTo>
                  <a:close/>
                </a:path>
              </a:pathLst>
            </a:custGeom>
            <a:solidFill>
              <a:srgbClr val="FFFFFF">
                <a:alpha val="89804"/>
              </a:srgbClr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0" name="TextBox 6">
              <a:extLst>
                <a:ext uri="{FF2B5EF4-FFF2-40B4-BE49-F238E27FC236}">
                  <a16:creationId xmlns:a16="http://schemas.microsoft.com/office/drawing/2014/main" id="{8F3F12FA-62D9-C6C8-2E65-3AD38378EF2E}"/>
                </a:ext>
              </a:extLst>
            </p:cNvPr>
            <p:cNvSpPr txBox="1"/>
            <p:nvPr/>
          </p:nvSpPr>
          <p:spPr>
            <a:xfrm>
              <a:off x="0" y="-57150"/>
              <a:ext cx="4450555" cy="23137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19"/>
                </a:lnSpc>
              </a:pPr>
              <a:endParaRPr/>
            </a:p>
          </p:txBody>
        </p:sp>
      </p:grpSp>
      <p:grpSp>
        <p:nvGrpSpPr>
          <p:cNvPr id="18" name="Group 7">
            <a:extLst>
              <a:ext uri="{FF2B5EF4-FFF2-40B4-BE49-F238E27FC236}">
                <a16:creationId xmlns:a16="http://schemas.microsoft.com/office/drawing/2014/main" id="{21959EF1-66A9-C77C-0D53-5CED14FC2E7A}"/>
              </a:ext>
            </a:extLst>
          </p:cNvPr>
          <p:cNvGrpSpPr/>
          <p:nvPr/>
        </p:nvGrpSpPr>
        <p:grpSpPr>
          <a:xfrm>
            <a:off x="82688" y="9110861"/>
            <a:ext cx="3975325" cy="972620"/>
            <a:chOff x="0" y="0"/>
            <a:chExt cx="1415854" cy="346409"/>
          </a:xfrm>
        </p:grpSpPr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843FBB83-1137-94BE-8916-AD80488F4533}"/>
                </a:ext>
              </a:extLst>
            </p:cNvPr>
            <p:cNvSpPr/>
            <p:nvPr/>
          </p:nvSpPr>
          <p:spPr>
            <a:xfrm>
              <a:off x="0" y="0"/>
              <a:ext cx="1415854" cy="346409"/>
            </a:xfrm>
            <a:custGeom>
              <a:avLst/>
              <a:gdLst/>
              <a:ahLst/>
              <a:cxnLst/>
              <a:rect l="l" t="t" r="r" b="b"/>
              <a:pathLst>
                <a:path w="1415854" h="346409">
                  <a:moveTo>
                    <a:pt x="173205" y="0"/>
                  </a:moveTo>
                  <a:lnTo>
                    <a:pt x="1242650" y="0"/>
                  </a:lnTo>
                  <a:cubicBezTo>
                    <a:pt x="1338308" y="0"/>
                    <a:pt x="1415854" y="77546"/>
                    <a:pt x="1415854" y="173205"/>
                  </a:cubicBezTo>
                  <a:lnTo>
                    <a:pt x="1415854" y="173205"/>
                  </a:lnTo>
                  <a:cubicBezTo>
                    <a:pt x="1415854" y="219141"/>
                    <a:pt x="1397606" y="263197"/>
                    <a:pt x="1365124" y="295679"/>
                  </a:cubicBezTo>
                  <a:cubicBezTo>
                    <a:pt x="1332642" y="328161"/>
                    <a:pt x="1288586" y="346409"/>
                    <a:pt x="1242650" y="346409"/>
                  </a:cubicBezTo>
                  <a:lnTo>
                    <a:pt x="173205" y="346409"/>
                  </a:lnTo>
                  <a:cubicBezTo>
                    <a:pt x="77546" y="346409"/>
                    <a:pt x="0" y="268863"/>
                    <a:pt x="0" y="173205"/>
                  </a:cubicBezTo>
                  <a:lnTo>
                    <a:pt x="0" y="173205"/>
                  </a:lnTo>
                  <a:cubicBezTo>
                    <a:pt x="0" y="77546"/>
                    <a:pt x="77546" y="0"/>
                    <a:pt x="173205" y="0"/>
                  </a:cubicBezTo>
                  <a:close/>
                </a:path>
              </a:pathLst>
            </a:custGeom>
            <a:solidFill>
              <a:srgbClr val="000000">
                <a:alpha val="80000"/>
              </a:srgbClr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8" name="TextBox 9">
              <a:extLst>
                <a:ext uri="{FF2B5EF4-FFF2-40B4-BE49-F238E27FC236}">
                  <a16:creationId xmlns:a16="http://schemas.microsoft.com/office/drawing/2014/main" id="{46F88DE6-825D-840F-3B76-63BCBDB66D04}"/>
                </a:ext>
              </a:extLst>
            </p:cNvPr>
            <p:cNvSpPr txBox="1"/>
            <p:nvPr/>
          </p:nvSpPr>
          <p:spPr>
            <a:xfrm>
              <a:off x="0" y="-57150"/>
              <a:ext cx="1415854" cy="403559"/>
            </a:xfrm>
            <a:prstGeom prst="rect">
              <a:avLst/>
            </a:prstGeom>
          </p:spPr>
          <p:txBody>
            <a:bodyPr lIns="39111" tIns="39111" rIns="39111" bIns="39111" rtlCol="0" anchor="ctr"/>
            <a:lstStyle/>
            <a:p>
              <a:pPr algn="ctr">
                <a:lnSpc>
                  <a:spcPts val="3920"/>
                </a:lnSpc>
              </a:pPr>
              <a:endParaRPr/>
            </a:p>
          </p:txBody>
        </p:sp>
      </p:grpSp>
      <p:sp>
        <p:nvSpPr>
          <p:cNvPr id="19" name="Freeform 10">
            <a:extLst>
              <a:ext uri="{FF2B5EF4-FFF2-40B4-BE49-F238E27FC236}">
                <a16:creationId xmlns:a16="http://schemas.microsoft.com/office/drawing/2014/main" id="{77F60F3A-3D6F-08E3-7A97-CB258F94D23F}"/>
              </a:ext>
            </a:extLst>
          </p:cNvPr>
          <p:cNvSpPr/>
          <p:nvPr/>
        </p:nvSpPr>
        <p:spPr>
          <a:xfrm>
            <a:off x="1580543" y="9138099"/>
            <a:ext cx="979613" cy="512046"/>
          </a:xfrm>
          <a:custGeom>
            <a:avLst/>
            <a:gdLst/>
            <a:ahLst/>
            <a:cxnLst/>
            <a:rect l="l" t="t" r="r" b="b"/>
            <a:pathLst>
              <a:path w="1306150" h="682728">
                <a:moveTo>
                  <a:pt x="0" y="0"/>
                </a:moveTo>
                <a:lnTo>
                  <a:pt x="1306150" y="0"/>
                </a:lnTo>
                <a:lnTo>
                  <a:pt x="1306150" y="682728"/>
                </a:lnTo>
                <a:lnTo>
                  <a:pt x="0" y="68272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09092" t="-22874" r="-108814" b="-181225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20" name="TextBox 11">
            <a:extLst>
              <a:ext uri="{FF2B5EF4-FFF2-40B4-BE49-F238E27FC236}">
                <a16:creationId xmlns:a16="http://schemas.microsoft.com/office/drawing/2014/main" id="{B581AD11-3F7D-5E01-02D1-685CE57767A3}"/>
              </a:ext>
            </a:extLst>
          </p:cNvPr>
          <p:cNvSpPr txBox="1"/>
          <p:nvPr/>
        </p:nvSpPr>
        <p:spPr>
          <a:xfrm>
            <a:off x="405599" y="9863226"/>
            <a:ext cx="3329502" cy="2004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3"/>
              </a:lnSpc>
            </a:pPr>
            <a:r>
              <a:rPr lang="en-US" sz="1202" b="1">
                <a:solidFill>
                  <a:srgbClr val="4285F4"/>
                </a:solidFill>
                <a:latin typeface="DM Sans Bold"/>
                <a:ea typeface="DM Sans Bold"/>
                <a:cs typeface="DM Sans Bold"/>
                <a:sym typeface="DM Sans Bold"/>
              </a:rPr>
              <a:t>On Campus</a:t>
            </a:r>
            <a:r>
              <a:rPr lang="en-US" sz="1202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‧ National Sun Yat-sen University</a:t>
            </a:r>
          </a:p>
        </p:txBody>
      </p:sp>
      <p:sp>
        <p:nvSpPr>
          <p:cNvPr id="21" name="TextBox 12">
            <a:extLst>
              <a:ext uri="{FF2B5EF4-FFF2-40B4-BE49-F238E27FC236}">
                <a16:creationId xmlns:a16="http://schemas.microsoft.com/office/drawing/2014/main" id="{9ABD0CC5-3D6C-2B4E-1885-8790BA8A32F0}"/>
              </a:ext>
            </a:extLst>
          </p:cNvPr>
          <p:cNvSpPr txBox="1"/>
          <p:nvPr/>
        </p:nvSpPr>
        <p:spPr>
          <a:xfrm>
            <a:off x="405599" y="9599462"/>
            <a:ext cx="3329502" cy="285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38"/>
              </a:lnSpc>
            </a:pPr>
            <a:r>
              <a:rPr lang="en-US" sz="174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Google Developer Groups</a:t>
            </a: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40BF3840-13E2-14F5-8713-3C6FA605B9F4}"/>
              </a:ext>
            </a:extLst>
          </p:cNvPr>
          <p:cNvSpPr txBox="1"/>
          <p:nvPr/>
        </p:nvSpPr>
        <p:spPr>
          <a:xfrm>
            <a:off x="1308874" y="1169739"/>
            <a:ext cx="12362775" cy="1297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799" b="1">
                <a:solidFill>
                  <a:srgbClr val="131416"/>
                </a:solidFill>
                <a:latin typeface="Arimo Bold"/>
                <a:ea typeface="Arimo Bold"/>
                <a:cs typeface="Arimo Bold"/>
                <a:sym typeface="Arimo Bold"/>
              </a:rPr>
              <a:t>還是不太懂甚麼是......</a:t>
            </a:r>
          </a:p>
          <a:p>
            <a:pPr algn="l">
              <a:lnSpc>
                <a:spcPts val="6750"/>
              </a:lnSpc>
            </a:pPr>
            <a:r>
              <a:rPr lang="en-US" sz="5400" b="1">
                <a:solidFill>
                  <a:srgbClr val="131416"/>
                </a:solidFill>
                <a:latin typeface="Arimo Bold"/>
                <a:ea typeface="Arimo Bold"/>
                <a:cs typeface="Arimo Bold"/>
                <a:sym typeface="Arimo Bold"/>
              </a:rPr>
              <a:t>檢索增強生成? </a:t>
            </a:r>
          </a:p>
        </p:txBody>
      </p:sp>
      <p:sp>
        <p:nvSpPr>
          <p:cNvPr id="14" name="Freeform 14">
            <a:extLst>
              <a:ext uri="{FF2B5EF4-FFF2-40B4-BE49-F238E27FC236}">
                <a16:creationId xmlns:a16="http://schemas.microsoft.com/office/drawing/2014/main" id="{478E239D-38D2-BA5E-D12E-01A3AB935A07}"/>
              </a:ext>
            </a:extLst>
          </p:cNvPr>
          <p:cNvSpPr/>
          <p:nvPr/>
        </p:nvSpPr>
        <p:spPr>
          <a:xfrm>
            <a:off x="1461282" y="5363163"/>
            <a:ext cx="1626689" cy="3424608"/>
          </a:xfrm>
          <a:custGeom>
            <a:avLst/>
            <a:gdLst/>
            <a:ahLst/>
            <a:cxnLst/>
            <a:rect l="l" t="t" r="r" b="b"/>
            <a:pathLst>
              <a:path w="1626689" h="3424608">
                <a:moveTo>
                  <a:pt x="0" y="0"/>
                </a:moveTo>
                <a:lnTo>
                  <a:pt x="1626689" y="0"/>
                </a:lnTo>
                <a:lnTo>
                  <a:pt x="1626689" y="3424608"/>
                </a:lnTo>
                <a:lnTo>
                  <a:pt x="0" y="342460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aphicFrame>
        <p:nvGraphicFramePr>
          <p:cNvPr id="23" name="圖表 22">
            <a:extLst>
              <a:ext uri="{FF2B5EF4-FFF2-40B4-BE49-F238E27FC236}">
                <a16:creationId xmlns:a16="http://schemas.microsoft.com/office/drawing/2014/main" id="{1B5794AC-D2E8-5E06-0207-80B70C9A381F}"/>
              </a:ext>
            </a:extLst>
          </p:cNvPr>
          <p:cNvGraphicFramePr/>
          <p:nvPr/>
        </p:nvGraphicFramePr>
        <p:xfrm>
          <a:off x="5004024" y="2643441"/>
          <a:ext cx="9244609" cy="57506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24" name="Freeform 13">
            <a:extLst>
              <a:ext uri="{FF2B5EF4-FFF2-40B4-BE49-F238E27FC236}">
                <a16:creationId xmlns:a16="http://schemas.microsoft.com/office/drawing/2014/main" id="{91F686AF-72F6-F288-C51E-D997794300E9}"/>
              </a:ext>
            </a:extLst>
          </p:cNvPr>
          <p:cNvSpPr/>
          <p:nvPr/>
        </p:nvSpPr>
        <p:spPr>
          <a:xfrm>
            <a:off x="12539781" y="3880625"/>
            <a:ext cx="1127201" cy="828804"/>
          </a:xfrm>
          <a:custGeom>
            <a:avLst/>
            <a:gdLst/>
            <a:ahLst/>
            <a:cxnLst/>
            <a:rect l="l" t="t" r="r" b="b"/>
            <a:pathLst>
              <a:path w="2955287" h="1979573">
                <a:moveTo>
                  <a:pt x="0" y="0"/>
                </a:moveTo>
                <a:lnTo>
                  <a:pt x="2955287" y="0"/>
                </a:lnTo>
                <a:lnTo>
                  <a:pt x="2955287" y="1979573"/>
                </a:lnTo>
                <a:lnTo>
                  <a:pt x="0" y="197957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25" name="Freeform 14">
            <a:extLst>
              <a:ext uri="{FF2B5EF4-FFF2-40B4-BE49-F238E27FC236}">
                <a16:creationId xmlns:a16="http://schemas.microsoft.com/office/drawing/2014/main" id="{83DE975E-6564-A78C-19A6-36B991C20BC4}"/>
              </a:ext>
            </a:extLst>
          </p:cNvPr>
          <p:cNvSpPr/>
          <p:nvPr/>
        </p:nvSpPr>
        <p:spPr>
          <a:xfrm>
            <a:off x="9478465" y="5657218"/>
            <a:ext cx="1191591" cy="828805"/>
          </a:xfrm>
          <a:custGeom>
            <a:avLst/>
            <a:gdLst/>
            <a:ahLst/>
            <a:cxnLst/>
            <a:rect l="l" t="t" r="r" b="b"/>
            <a:pathLst>
              <a:path w="2955287" h="1968960">
                <a:moveTo>
                  <a:pt x="0" y="0"/>
                </a:moveTo>
                <a:lnTo>
                  <a:pt x="2955287" y="0"/>
                </a:lnTo>
                <a:lnTo>
                  <a:pt x="2955287" y="1968960"/>
                </a:lnTo>
                <a:lnTo>
                  <a:pt x="0" y="196896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26" name="Freeform 15">
            <a:extLst>
              <a:ext uri="{FF2B5EF4-FFF2-40B4-BE49-F238E27FC236}">
                <a16:creationId xmlns:a16="http://schemas.microsoft.com/office/drawing/2014/main" id="{7D27C482-C0DF-D935-DB23-3B99B001BAC0}"/>
              </a:ext>
            </a:extLst>
          </p:cNvPr>
          <p:cNvSpPr/>
          <p:nvPr/>
        </p:nvSpPr>
        <p:spPr>
          <a:xfrm>
            <a:off x="10349259" y="4539674"/>
            <a:ext cx="1191591" cy="828804"/>
          </a:xfrm>
          <a:custGeom>
            <a:avLst/>
            <a:gdLst/>
            <a:ahLst/>
            <a:cxnLst/>
            <a:rect l="l" t="t" r="r" b="b"/>
            <a:pathLst>
              <a:path w="2900606" h="1808683">
                <a:moveTo>
                  <a:pt x="0" y="0"/>
                </a:moveTo>
                <a:lnTo>
                  <a:pt x="2900606" y="0"/>
                </a:lnTo>
                <a:lnTo>
                  <a:pt x="2900606" y="1808682"/>
                </a:lnTo>
                <a:lnTo>
                  <a:pt x="0" y="180868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3101" r="-7752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27" name="Freeform 16">
            <a:extLst>
              <a:ext uri="{FF2B5EF4-FFF2-40B4-BE49-F238E27FC236}">
                <a16:creationId xmlns:a16="http://schemas.microsoft.com/office/drawing/2014/main" id="{AD090968-311F-5CF5-A9CF-402B8F9E8935}"/>
              </a:ext>
            </a:extLst>
          </p:cNvPr>
          <p:cNvSpPr/>
          <p:nvPr/>
        </p:nvSpPr>
        <p:spPr>
          <a:xfrm>
            <a:off x="5986581" y="6652266"/>
            <a:ext cx="1188782" cy="912922"/>
          </a:xfrm>
          <a:custGeom>
            <a:avLst/>
            <a:gdLst/>
            <a:ahLst/>
            <a:cxnLst/>
            <a:rect l="l" t="t" r="r" b="b"/>
            <a:pathLst>
              <a:path w="2639431" h="1979573">
                <a:moveTo>
                  <a:pt x="0" y="0"/>
                </a:moveTo>
                <a:lnTo>
                  <a:pt x="2639431" y="0"/>
                </a:lnTo>
                <a:lnTo>
                  <a:pt x="2639431" y="1979573"/>
                </a:lnTo>
                <a:lnTo>
                  <a:pt x="0" y="1979573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語音泡泡: 橢圓形 14">
            <a:extLst>
              <a:ext uri="{FF2B5EF4-FFF2-40B4-BE49-F238E27FC236}">
                <a16:creationId xmlns:a16="http://schemas.microsoft.com/office/drawing/2014/main" id="{C39EEDA7-F7BA-579A-ECEC-821EC068E9E2}"/>
              </a:ext>
            </a:extLst>
          </p:cNvPr>
          <p:cNvSpPr/>
          <p:nvPr/>
        </p:nvSpPr>
        <p:spPr>
          <a:xfrm>
            <a:off x="1142999" y="3543300"/>
            <a:ext cx="2915013" cy="1331262"/>
          </a:xfrm>
          <a:prstGeom prst="wedgeEllipseCallou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tx1"/>
                </a:solidFill>
              </a:rPr>
              <a:t>我今天想吃</a:t>
            </a:r>
            <a:r>
              <a:rPr lang="zh-TW" altLang="en-US" dirty="0">
                <a:solidFill>
                  <a:srgbClr val="FF0000"/>
                </a:solidFill>
              </a:rPr>
              <a:t>熱量低，澱粉低</a:t>
            </a:r>
            <a:r>
              <a:rPr lang="zh-TW" altLang="en-US" dirty="0">
                <a:solidFill>
                  <a:schemeClr val="tx1"/>
                </a:solidFill>
              </a:rPr>
              <a:t>的食物</a:t>
            </a:r>
          </a:p>
        </p:txBody>
      </p:sp>
    </p:spTree>
    <p:extLst>
      <p:ext uri="{BB962C8B-B14F-4D97-AF65-F5344CB8AC3E}">
        <p14:creationId xmlns:p14="http://schemas.microsoft.com/office/powerpoint/2010/main" val="16044364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A52F9D-65C7-DAA6-C2B2-6A98122026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3">
            <a:extLst>
              <a:ext uri="{FF2B5EF4-FFF2-40B4-BE49-F238E27FC236}">
                <a16:creationId xmlns:a16="http://schemas.microsoft.com/office/drawing/2014/main" id="{BF2D14E5-3468-B112-4E65-0CA687EF2645}"/>
              </a:ext>
            </a:extLst>
          </p:cNvPr>
          <p:cNvSpPr/>
          <p:nvPr/>
        </p:nvSpPr>
        <p:spPr>
          <a:xfrm>
            <a:off x="0" y="0"/>
            <a:ext cx="18287999" cy="10287000"/>
          </a:xfrm>
          <a:custGeom>
            <a:avLst/>
            <a:gdLst/>
            <a:ahLst/>
            <a:cxnLst/>
            <a:rect l="l" t="t" r="r" b="b"/>
            <a:pathLst>
              <a:path w="18288000" h="16007504">
                <a:moveTo>
                  <a:pt x="0" y="0"/>
                </a:moveTo>
                <a:lnTo>
                  <a:pt x="18288000" y="0"/>
                </a:lnTo>
                <a:lnTo>
                  <a:pt x="18288000" y="16007505"/>
                </a:lnTo>
                <a:lnTo>
                  <a:pt x="0" y="1600750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1" t="-52116" r="-1" b="-25661"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17" name="Group 4">
            <a:extLst>
              <a:ext uri="{FF2B5EF4-FFF2-40B4-BE49-F238E27FC236}">
                <a16:creationId xmlns:a16="http://schemas.microsoft.com/office/drawing/2014/main" id="{4C890CD5-14D3-6EFF-69F8-DA3F33BA5F9F}"/>
              </a:ext>
            </a:extLst>
          </p:cNvPr>
          <p:cNvGrpSpPr/>
          <p:nvPr/>
        </p:nvGrpSpPr>
        <p:grpSpPr>
          <a:xfrm>
            <a:off x="1028700" y="881261"/>
            <a:ext cx="16230600" cy="8229600"/>
            <a:chOff x="0" y="0"/>
            <a:chExt cx="4450555" cy="2256620"/>
          </a:xfrm>
        </p:grpSpPr>
        <p:sp>
          <p:nvSpPr>
            <p:cNvPr id="29" name="Freeform 5">
              <a:extLst>
                <a:ext uri="{FF2B5EF4-FFF2-40B4-BE49-F238E27FC236}">
                  <a16:creationId xmlns:a16="http://schemas.microsoft.com/office/drawing/2014/main" id="{44A0E4A3-CA1E-A56C-46CA-A92E468BA1AC}"/>
                </a:ext>
              </a:extLst>
            </p:cNvPr>
            <p:cNvSpPr/>
            <p:nvPr/>
          </p:nvSpPr>
          <p:spPr>
            <a:xfrm>
              <a:off x="0" y="0"/>
              <a:ext cx="4450555" cy="2256620"/>
            </a:xfrm>
            <a:custGeom>
              <a:avLst/>
              <a:gdLst/>
              <a:ahLst/>
              <a:cxnLst/>
              <a:rect l="l" t="t" r="r" b="b"/>
              <a:pathLst>
                <a:path w="4450555" h="2256620">
                  <a:moveTo>
                    <a:pt x="0" y="0"/>
                  </a:moveTo>
                  <a:lnTo>
                    <a:pt x="4450555" y="0"/>
                  </a:lnTo>
                  <a:lnTo>
                    <a:pt x="4450555" y="2256620"/>
                  </a:lnTo>
                  <a:lnTo>
                    <a:pt x="0" y="2256620"/>
                  </a:lnTo>
                  <a:close/>
                </a:path>
              </a:pathLst>
            </a:custGeom>
            <a:solidFill>
              <a:srgbClr val="FFFFFF">
                <a:alpha val="89804"/>
              </a:srgbClr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0" name="TextBox 6">
              <a:extLst>
                <a:ext uri="{FF2B5EF4-FFF2-40B4-BE49-F238E27FC236}">
                  <a16:creationId xmlns:a16="http://schemas.microsoft.com/office/drawing/2014/main" id="{C9439888-AD5B-3144-EBA9-8B6EF336B400}"/>
                </a:ext>
              </a:extLst>
            </p:cNvPr>
            <p:cNvSpPr txBox="1"/>
            <p:nvPr/>
          </p:nvSpPr>
          <p:spPr>
            <a:xfrm>
              <a:off x="0" y="-57150"/>
              <a:ext cx="4450555" cy="23137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19"/>
                </a:lnSpc>
              </a:pPr>
              <a:endParaRPr/>
            </a:p>
          </p:txBody>
        </p:sp>
      </p:grpSp>
      <p:grpSp>
        <p:nvGrpSpPr>
          <p:cNvPr id="18" name="Group 7">
            <a:extLst>
              <a:ext uri="{FF2B5EF4-FFF2-40B4-BE49-F238E27FC236}">
                <a16:creationId xmlns:a16="http://schemas.microsoft.com/office/drawing/2014/main" id="{10DAA6EA-6490-096C-EB6A-F1E7246BA4DD}"/>
              </a:ext>
            </a:extLst>
          </p:cNvPr>
          <p:cNvGrpSpPr/>
          <p:nvPr/>
        </p:nvGrpSpPr>
        <p:grpSpPr>
          <a:xfrm>
            <a:off x="82688" y="9110861"/>
            <a:ext cx="3975325" cy="972620"/>
            <a:chOff x="0" y="0"/>
            <a:chExt cx="1415854" cy="346409"/>
          </a:xfrm>
        </p:grpSpPr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7D5B47DB-7171-1D5C-D433-053566FFE268}"/>
                </a:ext>
              </a:extLst>
            </p:cNvPr>
            <p:cNvSpPr/>
            <p:nvPr/>
          </p:nvSpPr>
          <p:spPr>
            <a:xfrm>
              <a:off x="0" y="0"/>
              <a:ext cx="1415854" cy="346409"/>
            </a:xfrm>
            <a:custGeom>
              <a:avLst/>
              <a:gdLst/>
              <a:ahLst/>
              <a:cxnLst/>
              <a:rect l="l" t="t" r="r" b="b"/>
              <a:pathLst>
                <a:path w="1415854" h="346409">
                  <a:moveTo>
                    <a:pt x="173205" y="0"/>
                  </a:moveTo>
                  <a:lnTo>
                    <a:pt x="1242650" y="0"/>
                  </a:lnTo>
                  <a:cubicBezTo>
                    <a:pt x="1338308" y="0"/>
                    <a:pt x="1415854" y="77546"/>
                    <a:pt x="1415854" y="173205"/>
                  </a:cubicBezTo>
                  <a:lnTo>
                    <a:pt x="1415854" y="173205"/>
                  </a:lnTo>
                  <a:cubicBezTo>
                    <a:pt x="1415854" y="219141"/>
                    <a:pt x="1397606" y="263197"/>
                    <a:pt x="1365124" y="295679"/>
                  </a:cubicBezTo>
                  <a:cubicBezTo>
                    <a:pt x="1332642" y="328161"/>
                    <a:pt x="1288586" y="346409"/>
                    <a:pt x="1242650" y="346409"/>
                  </a:cubicBezTo>
                  <a:lnTo>
                    <a:pt x="173205" y="346409"/>
                  </a:lnTo>
                  <a:cubicBezTo>
                    <a:pt x="77546" y="346409"/>
                    <a:pt x="0" y="268863"/>
                    <a:pt x="0" y="173205"/>
                  </a:cubicBezTo>
                  <a:lnTo>
                    <a:pt x="0" y="173205"/>
                  </a:lnTo>
                  <a:cubicBezTo>
                    <a:pt x="0" y="77546"/>
                    <a:pt x="77546" y="0"/>
                    <a:pt x="173205" y="0"/>
                  </a:cubicBezTo>
                  <a:close/>
                </a:path>
              </a:pathLst>
            </a:custGeom>
            <a:solidFill>
              <a:srgbClr val="000000">
                <a:alpha val="80000"/>
              </a:srgbClr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8" name="TextBox 9">
              <a:extLst>
                <a:ext uri="{FF2B5EF4-FFF2-40B4-BE49-F238E27FC236}">
                  <a16:creationId xmlns:a16="http://schemas.microsoft.com/office/drawing/2014/main" id="{37136229-5445-5C0C-A015-AB199B44044F}"/>
                </a:ext>
              </a:extLst>
            </p:cNvPr>
            <p:cNvSpPr txBox="1"/>
            <p:nvPr/>
          </p:nvSpPr>
          <p:spPr>
            <a:xfrm>
              <a:off x="0" y="-57150"/>
              <a:ext cx="1415854" cy="403559"/>
            </a:xfrm>
            <a:prstGeom prst="rect">
              <a:avLst/>
            </a:prstGeom>
          </p:spPr>
          <p:txBody>
            <a:bodyPr lIns="39111" tIns="39111" rIns="39111" bIns="39111" rtlCol="0" anchor="ctr"/>
            <a:lstStyle/>
            <a:p>
              <a:pPr algn="ctr">
                <a:lnSpc>
                  <a:spcPts val="3920"/>
                </a:lnSpc>
              </a:pPr>
              <a:endParaRPr/>
            </a:p>
          </p:txBody>
        </p:sp>
      </p:grpSp>
      <p:sp>
        <p:nvSpPr>
          <p:cNvPr id="19" name="Freeform 10">
            <a:extLst>
              <a:ext uri="{FF2B5EF4-FFF2-40B4-BE49-F238E27FC236}">
                <a16:creationId xmlns:a16="http://schemas.microsoft.com/office/drawing/2014/main" id="{7E90775E-4AC4-2AEB-7662-DCD1A879897B}"/>
              </a:ext>
            </a:extLst>
          </p:cNvPr>
          <p:cNvSpPr/>
          <p:nvPr/>
        </p:nvSpPr>
        <p:spPr>
          <a:xfrm>
            <a:off x="1580543" y="9138099"/>
            <a:ext cx="979613" cy="512046"/>
          </a:xfrm>
          <a:custGeom>
            <a:avLst/>
            <a:gdLst/>
            <a:ahLst/>
            <a:cxnLst/>
            <a:rect l="l" t="t" r="r" b="b"/>
            <a:pathLst>
              <a:path w="1306150" h="682728">
                <a:moveTo>
                  <a:pt x="0" y="0"/>
                </a:moveTo>
                <a:lnTo>
                  <a:pt x="1306150" y="0"/>
                </a:lnTo>
                <a:lnTo>
                  <a:pt x="1306150" y="682728"/>
                </a:lnTo>
                <a:lnTo>
                  <a:pt x="0" y="68272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09092" t="-22874" r="-108814" b="-181225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20" name="TextBox 11">
            <a:extLst>
              <a:ext uri="{FF2B5EF4-FFF2-40B4-BE49-F238E27FC236}">
                <a16:creationId xmlns:a16="http://schemas.microsoft.com/office/drawing/2014/main" id="{F3ED0581-FA82-C309-5DAF-4CFEF8BCF5CA}"/>
              </a:ext>
            </a:extLst>
          </p:cNvPr>
          <p:cNvSpPr txBox="1"/>
          <p:nvPr/>
        </p:nvSpPr>
        <p:spPr>
          <a:xfrm>
            <a:off x="405599" y="9863226"/>
            <a:ext cx="3329502" cy="2004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3"/>
              </a:lnSpc>
            </a:pPr>
            <a:r>
              <a:rPr lang="en-US" sz="1202" b="1">
                <a:solidFill>
                  <a:srgbClr val="4285F4"/>
                </a:solidFill>
                <a:latin typeface="DM Sans Bold"/>
                <a:ea typeface="DM Sans Bold"/>
                <a:cs typeface="DM Sans Bold"/>
                <a:sym typeface="DM Sans Bold"/>
              </a:rPr>
              <a:t>On Campus</a:t>
            </a:r>
            <a:r>
              <a:rPr lang="en-US" sz="1202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‧ National Sun Yat-sen University</a:t>
            </a:r>
          </a:p>
        </p:txBody>
      </p:sp>
      <p:sp>
        <p:nvSpPr>
          <p:cNvPr id="21" name="TextBox 12">
            <a:extLst>
              <a:ext uri="{FF2B5EF4-FFF2-40B4-BE49-F238E27FC236}">
                <a16:creationId xmlns:a16="http://schemas.microsoft.com/office/drawing/2014/main" id="{2747B651-DC27-902F-2682-4C90DF95ACEC}"/>
              </a:ext>
            </a:extLst>
          </p:cNvPr>
          <p:cNvSpPr txBox="1"/>
          <p:nvPr/>
        </p:nvSpPr>
        <p:spPr>
          <a:xfrm>
            <a:off x="405599" y="9599462"/>
            <a:ext cx="3329502" cy="285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38"/>
              </a:lnSpc>
            </a:pPr>
            <a:r>
              <a:rPr lang="en-US" sz="174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Google Developer Groups</a:t>
            </a: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B9F12F4D-CDDA-6CB2-D78F-3F3A82036BA6}"/>
              </a:ext>
            </a:extLst>
          </p:cNvPr>
          <p:cNvSpPr txBox="1"/>
          <p:nvPr/>
        </p:nvSpPr>
        <p:spPr>
          <a:xfrm>
            <a:off x="1308874" y="1169739"/>
            <a:ext cx="12362775" cy="1297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799" b="1">
                <a:solidFill>
                  <a:srgbClr val="131416"/>
                </a:solidFill>
                <a:latin typeface="Arimo Bold"/>
                <a:ea typeface="Arimo Bold"/>
                <a:cs typeface="Arimo Bold"/>
                <a:sym typeface="Arimo Bold"/>
              </a:rPr>
              <a:t>還是不太懂甚麼是......</a:t>
            </a:r>
          </a:p>
          <a:p>
            <a:pPr algn="l">
              <a:lnSpc>
                <a:spcPts val="6750"/>
              </a:lnSpc>
            </a:pPr>
            <a:r>
              <a:rPr lang="en-US" sz="5400" b="1">
                <a:solidFill>
                  <a:srgbClr val="131416"/>
                </a:solidFill>
                <a:latin typeface="Arimo Bold"/>
                <a:ea typeface="Arimo Bold"/>
                <a:cs typeface="Arimo Bold"/>
                <a:sym typeface="Arimo Bold"/>
              </a:rPr>
              <a:t>檢索增強生成? </a:t>
            </a:r>
          </a:p>
        </p:txBody>
      </p:sp>
      <p:sp>
        <p:nvSpPr>
          <p:cNvPr id="14" name="Freeform 14">
            <a:extLst>
              <a:ext uri="{FF2B5EF4-FFF2-40B4-BE49-F238E27FC236}">
                <a16:creationId xmlns:a16="http://schemas.microsoft.com/office/drawing/2014/main" id="{98EA77D1-E7A0-DEE8-9BD0-C3A234CF207F}"/>
              </a:ext>
            </a:extLst>
          </p:cNvPr>
          <p:cNvSpPr/>
          <p:nvPr/>
        </p:nvSpPr>
        <p:spPr>
          <a:xfrm>
            <a:off x="1461282" y="5363163"/>
            <a:ext cx="1626689" cy="3424608"/>
          </a:xfrm>
          <a:custGeom>
            <a:avLst/>
            <a:gdLst/>
            <a:ahLst/>
            <a:cxnLst/>
            <a:rect l="l" t="t" r="r" b="b"/>
            <a:pathLst>
              <a:path w="1626689" h="3424608">
                <a:moveTo>
                  <a:pt x="0" y="0"/>
                </a:moveTo>
                <a:lnTo>
                  <a:pt x="1626689" y="0"/>
                </a:lnTo>
                <a:lnTo>
                  <a:pt x="1626689" y="3424608"/>
                </a:lnTo>
                <a:lnTo>
                  <a:pt x="0" y="342460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aphicFrame>
        <p:nvGraphicFramePr>
          <p:cNvPr id="23" name="圖表 22">
            <a:extLst>
              <a:ext uri="{FF2B5EF4-FFF2-40B4-BE49-F238E27FC236}">
                <a16:creationId xmlns:a16="http://schemas.microsoft.com/office/drawing/2014/main" id="{23EE6971-9D2E-B0E1-4616-EBEA74195FCF}"/>
              </a:ext>
            </a:extLst>
          </p:cNvPr>
          <p:cNvGraphicFramePr/>
          <p:nvPr/>
        </p:nvGraphicFramePr>
        <p:xfrm>
          <a:off x="5004024" y="2643441"/>
          <a:ext cx="9244609" cy="57506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24" name="Freeform 13">
            <a:extLst>
              <a:ext uri="{FF2B5EF4-FFF2-40B4-BE49-F238E27FC236}">
                <a16:creationId xmlns:a16="http://schemas.microsoft.com/office/drawing/2014/main" id="{6146DCA8-EEC4-E51B-10F2-447A38BD1DCE}"/>
              </a:ext>
            </a:extLst>
          </p:cNvPr>
          <p:cNvSpPr/>
          <p:nvPr/>
        </p:nvSpPr>
        <p:spPr>
          <a:xfrm>
            <a:off x="12539781" y="3880625"/>
            <a:ext cx="1127201" cy="828804"/>
          </a:xfrm>
          <a:custGeom>
            <a:avLst/>
            <a:gdLst/>
            <a:ahLst/>
            <a:cxnLst/>
            <a:rect l="l" t="t" r="r" b="b"/>
            <a:pathLst>
              <a:path w="2955287" h="1979573">
                <a:moveTo>
                  <a:pt x="0" y="0"/>
                </a:moveTo>
                <a:lnTo>
                  <a:pt x="2955287" y="0"/>
                </a:lnTo>
                <a:lnTo>
                  <a:pt x="2955287" y="1979573"/>
                </a:lnTo>
                <a:lnTo>
                  <a:pt x="0" y="197957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25" name="Freeform 14">
            <a:extLst>
              <a:ext uri="{FF2B5EF4-FFF2-40B4-BE49-F238E27FC236}">
                <a16:creationId xmlns:a16="http://schemas.microsoft.com/office/drawing/2014/main" id="{5FF6DD30-9C7B-B9EE-C8DF-1342DF9B7C97}"/>
              </a:ext>
            </a:extLst>
          </p:cNvPr>
          <p:cNvSpPr/>
          <p:nvPr/>
        </p:nvSpPr>
        <p:spPr>
          <a:xfrm>
            <a:off x="9478465" y="5657218"/>
            <a:ext cx="1191591" cy="828805"/>
          </a:xfrm>
          <a:custGeom>
            <a:avLst/>
            <a:gdLst/>
            <a:ahLst/>
            <a:cxnLst/>
            <a:rect l="l" t="t" r="r" b="b"/>
            <a:pathLst>
              <a:path w="2955287" h="1968960">
                <a:moveTo>
                  <a:pt x="0" y="0"/>
                </a:moveTo>
                <a:lnTo>
                  <a:pt x="2955287" y="0"/>
                </a:lnTo>
                <a:lnTo>
                  <a:pt x="2955287" y="1968960"/>
                </a:lnTo>
                <a:lnTo>
                  <a:pt x="0" y="196896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26" name="Freeform 15">
            <a:extLst>
              <a:ext uri="{FF2B5EF4-FFF2-40B4-BE49-F238E27FC236}">
                <a16:creationId xmlns:a16="http://schemas.microsoft.com/office/drawing/2014/main" id="{7055531B-CB9D-2A89-274A-10D9171F9825}"/>
              </a:ext>
            </a:extLst>
          </p:cNvPr>
          <p:cNvSpPr/>
          <p:nvPr/>
        </p:nvSpPr>
        <p:spPr>
          <a:xfrm>
            <a:off x="10349259" y="4539674"/>
            <a:ext cx="1191591" cy="828804"/>
          </a:xfrm>
          <a:custGeom>
            <a:avLst/>
            <a:gdLst/>
            <a:ahLst/>
            <a:cxnLst/>
            <a:rect l="l" t="t" r="r" b="b"/>
            <a:pathLst>
              <a:path w="2900606" h="1808683">
                <a:moveTo>
                  <a:pt x="0" y="0"/>
                </a:moveTo>
                <a:lnTo>
                  <a:pt x="2900606" y="0"/>
                </a:lnTo>
                <a:lnTo>
                  <a:pt x="2900606" y="1808682"/>
                </a:lnTo>
                <a:lnTo>
                  <a:pt x="0" y="180868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3101" r="-7752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27" name="Freeform 16">
            <a:extLst>
              <a:ext uri="{FF2B5EF4-FFF2-40B4-BE49-F238E27FC236}">
                <a16:creationId xmlns:a16="http://schemas.microsoft.com/office/drawing/2014/main" id="{76787A07-C532-417D-FF8A-65F64D7BCD80}"/>
              </a:ext>
            </a:extLst>
          </p:cNvPr>
          <p:cNvSpPr/>
          <p:nvPr/>
        </p:nvSpPr>
        <p:spPr>
          <a:xfrm>
            <a:off x="5986581" y="6652266"/>
            <a:ext cx="1188782" cy="912922"/>
          </a:xfrm>
          <a:custGeom>
            <a:avLst/>
            <a:gdLst/>
            <a:ahLst/>
            <a:cxnLst/>
            <a:rect l="l" t="t" r="r" b="b"/>
            <a:pathLst>
              <a:path w="2639431" h="1979573">
                <a:moveTo>
                  <a:pt x="0" y="0"/>
                </a:moveTo>
                <a:lnTo>
                  <a:pt x="2639431" y="0"/>
                </a:lnTo>
                <a:lnTo>
                  <a:pt x="2639431" y="1979573"/>
                </a:lnTo>
                <a:lnTo>
                  <a:pt x="0" y="1979573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語音泡泡: 橢圓形 14">
            <a:extLst>
              <a:ext uri="{FF2B5EF4-FFF2-40B4-BE49-F238E27FC236}">
                <a16:creationId xmlns:a16="http://schemas.microsoft.com/office/drawing/2014/main" id="{ACAA6372-0E63-53F1-91FC-80AF676FD864}"/>
              </a:ext>
            </a:extLst>
          </p:cNvPr>
          <p:cNvSpPr/>
          <p:nvPr/>
        </p:nvSpPr>
        <p:spPr>
          <a:xfrm>
            <a:off x="1142999" y="3543300"/>
            <a:ext cx="2915013" cy="1331262"/>
          </a:xfrm>
          <a:prstGeom prst="wedgeEllipseCallou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tx1"/>
                </a:solidFill>
              </a:rPr>
              <a:t>我今天想吃</a:t>
            </a:r>
            <a:r>
              <a:rPr lang="zh-TW" altLang="en-US" dirty="0">
                <a:solidFill>
                  <a:srgbClr val="FF0000"/>
                </a:solidFill>
              </a:rPr>
              <a:t>熱量低，澱粉低</a:t>
            </a:r>
            <a:r>
              <a:rPr lang="zh-TW" altLang="en-US" dirty="0">
                <a:solidFill>
                  <a:schemeClr val="tx1"/>
                </a:solidFill>
              </a:rPr>
              <a:t>的食物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AC0BD131-D297-EF02-C1C3-F0041A9F429B}"/>
              </a:ext>
            </a:extLst>
          </p:cNvPr>
          <p:cNvSpPr txBox="1"/>
          <p:nvPr/>
        </p:nvSpPr>
        <p:spPr>
          <a:xfrm>
            <a:off x="2914650" y="3652002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0</a:t>
            </a:r>
            <a:endParaRPr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99BF5262-C6B0-7B08-6A52-3F2D671FBF43}"/>
              </a:ext>
            </a:extLst>
          </p:cNvPr>
          <p:cNvSpPr txBox="1"/>
          <p:nvPr/>
        </p:nvSpPr>
        <p:spPr>
          <a:xfrm>
            <a:off x="1949271" y="4382923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1.0</a:t>
            </a:r>
            <a:endParaRPr lang="zh-TW" altLang="en-US" dirty="0"/>
          </a:p>
        </p:txBody>
      </p:sp>
      <p:sp>
        <p:nvSpPr>
          <p:cNvPr id="6" name="TextBox 35">
            <a:extLst>
              <a:ext uri="{FF2B5EF4-FFF2-40B4-BE49-F238E27FC236}">
                <a16:creationId xmlns:a16="http://schemas.microsoft.com/office/drawing/2014/main" id="{7D32A9D2-41E7-030D-DE2F-F33D10F51371}"/>
              </a:ext>
            </a:extLst>
          </p:cNvPr>
          <p:cNvSpPr txBox="1"/>
          <p:nvPr/>
        </p:nvSpPr>
        <p:spPr>
          <a:xfrm>
            <a:off x="1204500" y="3649262"/>
            <a:ext cx="2711311" cy="1067655"/>
          </a:xfrm>
          <a:prstGeom prst="rect">
            <a:avLst/>
          </a:prstGeom>
          <a:solidFill>
            <a:srgbClr val="E8F546"/>
          </a:solidFill>
        </p:spPr>
        <p:txBody>
          <a:bodyPr lIns="50800" tIns="50800" rIns="50800" bIns="50800" rtlCol="0" anchor="ctr"/>
          <a:lstStyle/>
          <a:p>
            <a:pPr algn="ctr"/>
            <a:r>
              <a:rPr lang="en-US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內嵌模型</a:t>
            </a:r>
            <a:endParaRPr lang="en-US" dirty="0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  <a:p>
            <a:pPr algn="ctr"/>
            <a:r>
              <a:rPr lang="en-US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(Embedding model) </a:t>
            </a:r>
          </a:p>
        </p:txBody>
      </p:sp>
    </p:spTree>
    <p:extLst>
      <p:ext uri="{BB962C8B-B14F-4D97-AF65-F5344CB8AC3E}">
        <p14:creationId xmlns:p14="http://schemas.microsoft.com/office/powerpoint/2010/main" val="35717871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3D79BC-C7EE-3945-7DDE-C4531E622F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3">
            <a:extLst>
              <a:ext uri="{FF2B5EF4-FFF2-40B4-BE49-F238E27FC236}">
                <a16:creationId xmlns:a16="http://schemas.microsoft.com/office/drawing/2014/main" id="{1817D254-D7D2-7647-A8CC-1008CAC0B978}"/>
              </a:ext>
            </a:extLst>
          </p:cNvPr>
          <p:cNvSpPr/>
          <p:nvPr/>
        </p:nvSpPr>
        <p:spPr>
          <a:xfrm>
            <a:off x="0" y="0"/>
            <a:ext cx="18287999" cy="10287000"/>
          </a:xfrm>
          <a:custGeom>
            <a:avLst/>
            <a:gdLst/>
            <a:ahLst/>
            <a:cxnLst/>
            <a:rect l="l" t="t" r="r" b="b"/>
            <a:pathLst>
              <a:path w="18288000" h="16007504">
                <a:moveTo>
                  <a:pt x="0" y="0"/>
                </a:moveTo>
                <a:lnTo>
                  <a:pt x="18288000" y="0"/>
                </a:lnTo>
                <a:lnTo>
                  <a:pt x="18288000" y="16007505"/>
                </a:lnTo>
                <a:lnTo>
                  <a:pt x="0" y="1600750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1" t="-52116" r="-1" b="-25661"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17" name="Group 4">
            <a:extLst>
              <a:ext uri="{FF2B5EF4-FFF2-40B4-BE49-F238E27FC236}">
                <a16:creationId xmlns:a16="http://schemas.microsoft.com/office/drawing/2014/main" id="{403AF962-BB8D-F27A-6D2A-A3A0C1E3A8EB}"/>
              </a:ext>
            </a:extLst>
          </p:cNvPr>
          <p:cNvGrpSpPr/>
          <p:nvPr/>
        </p:nvGrpSpPr>
        <p:grpSpPr>
          <a:xfrm>
            <a:off x="1028700" y="881261"/>
            <a:ext cx="16230600" cy="8229600"/>
            <a:chOff x="0" y="0"/>
            <a:chExt cx="4450555" cy="2256620"/>
          </a:xfrm>
        </p:grpSpPr>
        <p:sp>
          <p:nvSpPr>
            <p:cNvPr id="29" name="Freeform 5">
              <a:extLst>
                <a:ext uri="{FF2B5EF4-FFF2-40B4-BE49-F238E27FC236}">
                  <a16:creationId xmlns:a16="http://schemas.microsoft.com/office/drawing/2014/main" id="{C12E0E7D-7FD4-BA25-109E-AE3A64BCC612}"/>
                </a:ext>
              </a:extLst>
            </p:cNvPr>
            <p:cNvSpPr/>
            <p:nvPr/>
          </p:nvSpPr>
          <p:spPr>
            <a:xfrm>
              <a:off x="0" y="0"/>
              <a:ext cx="4450555" cy="2256620"/>
            </a:xfrm>
            <a:custGeom>
              <a:avLst/>
              <a:gdLst/>
              <a:ahLst/>
              <a:cxnLst/>
              <a:rect l="l" t="t" r="r" b="b"/>
              <a:pathLst>
                <a:path w="4450555" h="2256620">
                  <a:moveTo>
                    <a:pt x="0" y="0"/>
                  </a:moveTo>
                  <a:lnTo>
                    <a:pt x="4450555" y="0"/>
                  </a:lnTo>
                  <a:lnTo>
                    <a:pt x="4450555" y="2256620"/>
                  </a:lnTo>
                  <a:lnTo>
                    <a:pt x="0" y="2256620"/>
                  </a:lnTo>
                  <a:close/>
                </a:path>
              </a:pathLst>
            </a:custGeom>
            <a:solidFill>
              <a:srgbClr val="FFFFFF">
                <a:alpha val="89804"/>
              </a:srgbClr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0" name="TextBox 6">
              <a:extLst>
                <a:ext uri="{FF2B5EF4-FFF2-40B4-BE49-F238E27FC236}">
                  <a16:creationId xmlns:a16="http://schemas.microsoft.com/office/drawing/2014/main" id="{077D2B4D-5E08-A263-D215-5BD25F55E8E5}"/>
                </a:ext>
              </a:extLst>
            </p:cNvPr>
            <p:cNvSpPr txBox="1"/>
            <p:nvPr/>
          </p:nvSpPr>
          <p:spPr>
            <a:xfrm>
              <a:off x="0" y="-57150"/>
              <a:ext cx="4450555" cy="23137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19"/>
                </a:lnSpc>
              </a:pPr>
              <a:endParaRPr/>
            </a:p>
          </p:txBody>
        </p:sp>
      </p:grpSp>
      <p:grpSp>
        <p:nvGrpSpPr>
          <p:cNvPr id="18" name="Group 7">
            <a:extLst>
              <a:ext uri="{FF2B5EF4-FFF2-40B4-BE49-F238E27FC236}">
                <a16:creationId xmlns:a16="http://schemas.microsoft.com/office/drawing/2014/main" id="{D509AA81-B203-FE2F-6E71-6825DB54FEDE}"/>
              </a:ext>
            </a:extLst>
          </p:cNvPr>
          <p:cNvGrpSpPr/>
          <p:nvPr/>
        </p:nvGrpSpPr>
        <p:grpSpPr>
          <a:xfrm>
            <a:off x="82688" y="9110861"/>
            <a:ext cx="3975325" cy="972620"/>
            <a:chOff x="0" y="0"/>
            <a:chExt cx="1415854" cy="346409"/>
          </a:xfrm>
        </p:grpSpPr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C618AAC2-B314-E4BB-762E-401B5E7D2BC3}"/>
                </a:ext>
              </a:extLst>
            </p:cNvPr>
            <p:cNvSpPr/>
            <p:nvPr/>
          </p:nvSpPr>
          <p:spPr>
            <a:xfrm>
              <a:off x="0" y="0"/>
              <a:ext cx="1415854" cy="346409"/>
            </a:xfrm>
            <a:custGeom>
              <a:avLst/>
              <a:gdLst/>
              <a:ahLst/>
              <a:cxnLst/>
              <a:rect l="l" t="t" r="r" b="b"/>
              <a:pathLst>
                <a:path w="1415854" h="346409">
                  <a:moveTo>
                    <a:pt x="173205" y="0"/>
                  </a:moveTo>
                  <a:lnTo>
                    <a:pt x="1242650" y="0"/>
                  </a:lnTo>
                  <a:cubicBezTo>
                    <a:pt x="1338308" y="0"/>
                    <a:pt x="1415854" y="77546"/>
                    <a:pt x="1415854" y="173205"/>
                  </a:cubicBezTo>
                  <a:lnTo>
                    <a:pt x="1415854" y="173205"/>
                  </a:lnTo>
                  <a:cubicBezTo>
                    <a:pt x="1415854" y="219141"/>
                    <a:pt x="1397606" y="263197"/>
                    <a:pt x="1365124" y="295679"/>
                  </a:cubicBezTo>
                  <a:cubicBezTo>
                    <a:pt x="1332642" y="328161"/>
                    <a:pt x="1288586" y="346409"/>
                    <a:pt x="1242650" y="346409"/>
                  </a:cubicBezTo>
                  <a:lnTo>
                    <a:pt x="173205" y="346409"/>
                  </a:lnTo>
                  <a:cubicBezTo>
                    <a:pt x="77546" y="346409"/>
                    <a:pt x="0" y="268863"/>
                    <a:pt x="0" y="173205"/>
                  </a:cubicBezTo>
                  <a:lnTo>
                    <a:pt x="0" y="173205"/>
                  </a:lnTo>
                  <a:cubicBezTo>
                    <a:pt x="0" y="77546"/>
                    <a:pt x="77546" y="0"/>
                    <a:pt x="173205" y="0"/>
                  </a:cubicBezTo>
                  <a:close/>
                </a:path>
              </a:pathLst>
            </a:custGeom>
            <a:solidFill>
              <a:srgbClr val="000000">
                <a:alpha val="80000"/>
              </a:srgbClr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8" name="TextBox 9">
              <a:extLst>
                <a:ext uri="{FF2B5EF4-FFF2-40B4-BE49-F238E27FC236}">
                  <a16:creationId xmlns:a16="http://schemas.microsoft.com/office/drawing/2014/main" id="{C8EAC187-84B4-71EF-9A04-AF2442F1993C}"/>
                </a:ext>
              </a:extLst>
            </p:cNvPr>
            <p:cNvSpPr txBox="1"/>
            <p:nvPr/>
          </p:nvSpPr>
          <p:spPr>
            <a:xfrm>
              <a:off x="0" y="-57150"/>
              <a:ext cx="1415854" cy="403559"/>
            </a:xfrm>
            <a:prstGeom prst="rect">
              <a:avLst/>
            </a:prstGeom>
          </p:spPr>
          <p:txBody>
            <a:bodyPr lIns="39111" tIns="39111" rIns="39111" bIns="39111" rtlCol="0" anchor="ctr"/>
            <a:lstStyle/>
            <a:p>
              <a:pPr algn="ctr">
                <a:lnSpc>
                  <a:spcPts val="3920"/>
                </a:lnSpc>
              </a:pPr>
              <a:endParaRPr/>
            </a:p>
          </p:txBody>
        </p:sp>
      </p:grpSp>
      <p:sp>
        <p:nvSpPr>
          <p:cNvPr id="19" name="Freeform 10">
            <a:extLst>
              <a:ext uri="{FF2B5EF4-FFF2-40B4-BE49-F238E27FC236}">
                <a16:creationId xmlns:a16="http://schemas.microsoft.com/office/drawing/2014/main" id="{005893FE-6EF9-BAFE-DE8D-01BCD94977E1}"/>
              </a:ext>
            </a:extLst>
          </p:cNvPr>
          <p:cNvSpPr/>
          <p:nvPr/>
        </p:nvSpPr>
        <p:spPr>
          <a:xfrm>
            <a:off x="1580543" y="9138099"/>
            <a:ext cx="979613" cy="512046"/>
          </a:xfrm>
          <a:custGeom>
            <a:avLst/>
            <a:gdLst/>
            <a:ahLst/>
            <a:cxnLst/>
            <a:rect l="l" t="t" r="r" b="b"/>
            <a:pathLst>
              <a:path w="1306150" h="682728">
                <a:moveTo>
                  <a:pt x="0" y="0"/>
                </a:moveTo>
                <a:lnTo>
                  <a:pt x="1306150" y="0"/>
                </a:lnTo>
                <a:lnTo>
                  <a:pt x="1306150" y="682728"/>
                </a:lnTo>
                <a:lnTo>
                  <a:pt x="0" y="68272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09092" t="-22874" r="-108814" b="-181225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20" name="TextBox 11">
            <a:extLst>
              <a:ext uri="{FF2B5EF4-FFF2-40B4-BE49-F238E27FC236}">
                <a16:creationId xmlns:a16="http://schemas.microsoft.com/office/drawing/2014/main" id="{229777A4-226C-3174-4CCB-7649A3F979C5}"/>
              </a:ext>
            </a:extLst>
          </p:cNvPr>
          <p:cNvSpPr txBox="1"/>
          <p:nvPr/>
        </p:nvSpPr>
        <p:spPr>
          <a:xfrm>
            <a:off x="405599" y="9863226"/>
            <a:ext cx="3329502" cy="2004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3"/>
              </a:lnSpc>
            </a:pPr>
            <a:r>
              <a:rPr lang="en-US" sz="1202" b="1">
                <a:solidFill>
                  <a:srgbClr val="4285F4"/>
                </a:solidFill>
                <a:latin typeface="DM Sans Bold"/>
                <a:ea typeface="DM Sans Bold"/>
                <a:cs typeface="DM Sans Bold"/>
                <a:sym typeface="DM Sans Bold"/>
              </a:rPr>
              <a:t>On Campus</a:t>
            </a:r>
            <a:r>
              <a:rPr lang="en-US" sz="1202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‧ National Sun Yat-sen University</a:t>
            </a:r>
          </a:p>
        </p:txBody>
      </p:sp>
      <p:sp>
        <p:nvSpPr>
          <p:cNvPr id="21" name="TextBox 12">
            <a:extLst>
              <a:ext uri="{FF2B5EF4-FFF2-40B4-BE49-F238E27FC236}">
                <a16:creationId xmlns:a16="http://schemas.microsoft.com/office/drawing/2014/main" id="{C3F4FE67-D7BF-AE3A-9B7B-FA6C13947C6D}"/>
              </a:ext>
            </a:extLst>
          </p:cNvPr>
          <p:cNvSpPr txBox="1"/>
          <p:nvPr/>
        </p:nvSpPr>
        <p:spPr>
          <a:xfrm>
            <a:off x="405599" y="9599462"/>
            <a:ext cx="3329502" cy="285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38"/>
              </a:lnSpc>
            </a:pPr>
            <a:r>
              <a:rPr lang="en-US" sz="174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Google Developer Groups</a:t>
            </a: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D320FC2D-1F7F-1A4D-2E44-3EF34C0691FA}"/>
              </a:ext>
            </a:extLst>
          </p:cNvPr>
          <p:cNvSpPr txBox="1"/>
          <p:nvPr/>
        </p:nvSpPr>
        <p:spPr>
          <a:xfrm>
            <a:off x="1308874" y="1169739"/>
            <a:ext cx="12362775" cy="1297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799" b="1">
                <a:solidFill>
                  <a:srgbClr val="131416"/>
                </a:solidFill>
                <a:latin typeface="Arimo Bold"/>
                <a:ea typeface="Arimo Bold"/>
                <a:cs typeface="Arimo Bold"/>
                <a:sym typeface="Arimo Bold"/>
              </a:rPr>
              <a:t>還是不太懂甚麼是......</a:t>
            </a:r>
          </a:p>
          <a:p>
            <a:pPr algn="l">
              <a:lnSpc>
                <a:spcPts val="6750"/>
              </a:lnSpc>
            </a:pPr>
            <a:r>
              <a:rPr lang="en-US" sz="5400" b="1">
                <a:solidFill>
                  <a:srgbClr val="131416"/>
                </a:solidFill>
                <a:latin typeface="Arimo Bold"/>
                <a:ea typeface="Arimo Bold"/>
                <a:cs typeface="Arimo Bold"/>
                <a:sym typeface="Arimo Bold"/>
              </a:rPr>
              <a:t>檢索增強生成? </a:t>
            </a:r>
          </a:p>
        </p:txBody>
      </p:sp>
      <p:sp>
        <p:nvSpPr>
          <p:cNvPr id="14" name="Freeform 14">
            <a:extLst>
              <a:ext uri="{FF2B5EF4-FFF2-40B4-BE49-F238E27FC236}">
                <a16:creationId xmlns:a16="http://schemas.microsoft.com/office/drawing/2014/main" id="{F5027CD8-28A0-6ACE-CAE2-A74463004F19}"/>
              </a:ext>
            </a:extLst>
          </p:cNvPr>
          <p:cNvSpPr/>
          <p:nvPr/>
        </p:nvSpPr>
        <p:spPr>
          <a:xfrm>
            <a:off x="1461282" y="5363163"/>
            <a:ext cx="1626689" cy="3424608"/>
          </a:xfrm>
          <a:custGeom>
            <a:avLst/>
            <a:gdLst/>
            <a:ahLst/>
            <a:cxnLst/>
            <a:rect l="l" t="t" r="r" b="b"/>
            <a:pathLst>
              <a:path w="1626689" h="3424608">
                <a:moveTo>
                  <a:pt x="0" y="0"/>
                </a:moveTo>
                <a:lnTo>
                  <a:pt x="1626689" y="0"/>
                </a:lnTo>
                <a:lnTo>
                  <a:pt x="1626689" y="3424608"/>
                </a:lnTo>
                <a:lnTo>
                  <a:pt x="0" y="342460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aphicFrame>
        <p:nvGraphicFramePr>
          <p:cNvPr id="23" name="圖表 22">
            <a:extLst>
              <a:ext uri="{FF2B5EF4-FFF2-40B4-BE49-F238E27FC236}">
                <a16:creationId xmlns:a16="http://schemas.microsoft.com/office/drawing/2014/main" id="{FADFE154-347F-5626-90EC-FAE53F0C2C27}"/>
              </a:ext>
            </a:extLst>
          </p:cNvPr>
          <p:cNvGraphicFramePr/>
          <p:nvPr/>
        </p:nvGraphicFramePr>
        <p:xfrm>
          <a:off x="5004024" y="2643441"/>
          <a:ext cx="9244609" cy="57506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24" name="Freeform 13">
            <a:extLst>
              <a:ext uri="{FF2B5EF4-FFF2-40B4-BE49-F238E27FC236}">
                <a16:creationId xmlns:a16="http://schemas.microsoft.com/office/drawing/2014/main" id="{1AC38011-4C61-5EFA-D12D-8BBF25D7706A}"/>
              </a:ext>
            </a:extLst>
          </p:cNvPr>
          <p:cNvSpPr/>
          <p:nvPr/>
        </p:nvSpPr>
        <p:spPr>
          <a:xfrm>
            <a:off x="12539781" y="3880625"/>
            <a:ext cx="1127201" cy="828804"/>
          </a:xfrm>
          <a:custGeom>
            <a:avLst/>
            <a:gdLst/>
            <a:ahLst/>
            <a:cxnLst/>
            <a:rect l="l" t="t" r="r" b="b"/>
            <a:pathLst>
              <a:path w="2955287" h="1979573">
                <a:moveTo>
                  <a:pt x="0" y="0"/>
                </a:moveTo>
                <a:lnTo>
                  <a:pt x="2955287" y="0"/>
                </a:lnTo>
                <a:lnTo>
                  <a:pt x="2955287" y="1979573"/>
                </a:lnTo>
                <a:lnTo>
                  <a:pt x="0" y="197957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25" name="Freeform 14">
            <a:extLst>
              <a:ext uri="{FF2B5EF4-FFF2-40B4-BE49-F238E27FC236}">
                <a16:creationId xmlns:a16="http://schemas.microsoft.com/office/drawing/2014/main" id="{63D40608-682D-7F35-072D-85E50B42F5D7}"/>
              </a:ext>
            </a:extLst>
          </p:cNvPr>
          <p:cNvSpPr/>
          <p:nvPr/>
        </p:nvSpPr>
        <p:spPr>
          <a:xfrm>
            <a:off x="9478465" y="5657218"/>
            <a:ext cx="1191591" cy="828805"/>
          </a:xfrm>
          <a:custGeom>
            <a:avLst/>
            <a:gdLst/>
            <a:ahLst/>
            <a:cxnLst/>
            <a:rect l="l" t="t" r="r" b="b"/>
            <a:pathLst>
              <a:path w="2955287" h="1968960">
                <a:moveTo>
                  <a:pt x="0" y="0"/>
                </a:moveTo>
                <a:lnTo>
                  <a:pt x="2955287" y="0"/>
                </a:lnTo>
                <a:lnTo>
                  <a:pt x="2955287" y="1968960"/>
                </a:lnTo>
                <a:lnTo>
                  <a:pt x="0" y="196896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26" name="Freeform 15">
            <a:extLst>
              <a:ext uri="{FF2B5EF4-FFF2-40B4-BE49-F238E27FC236}">
                <a16:creationId xmlns:a16="http://schemas.microsoft.com/office/drawing/2014/main" id="{452DE912-5AD3-F35D-89B0-31288E6C2A39}"/>
              </a:ext>
            </a:extLst>
          </p:cNvPr>
          <p:cNvSpPr/>
          <p:nvPr/>
        </p:nvSpPr>
        <p:spPr>
          <a:xfrm>
            <a:off x="10349259" y="4539674"/>
            <a:ext cx="1191591" cy="828804"/>
          </a:xfrm>
          <a:custGeom>
            <a:avLst/>
            <a:gdLst/>
            <a:ahLst/>
            <a:cxnLst/>
            <a:rect l="l" t="t" r="r" b="b"/>
            <a:pathLst>
              <a:path w="2900606" h="1808683">
                <a:moveTo>
                  <a:pt x="0" y="0"/>
                </a:moveTo>
                <a:lnTo>
                  <a:pt x="2900606" y="0"/>
                </a:lnTo>
                <a:lnTo>
                  <a:pt x="2900606" y="1808682"/>
                </a:lnTo>
                <a:lnTo>
                  <a:pt x="0" y="180868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3101" r="-7752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27" name="Freeform 16">
            <a:extLst>
              <a:ext uri="{FF2B5EF4-FFF2-40B4-BE49-F238E27FC236}">
                <a16:creationId xmlns:a16="http://schemas.microsoft.com/office/drawing/2014/main" id="{2F92380D-4E2C-1C23-D047-EDC60D2118C5}"/>
              </a:ext>
            </a:extLst>
          </p:cNvPr>
          <p:cNvSpPr/>
          <p:nvPr/>
        </p:nvSpPr>
        <p:spPr>
          <a:xfrm>
            <a:off x="5986581" y="6652266"/>
            <a:ext cx="1188782" cy="912922"/>
          </a:xfrm>
          <a:custGeom>
            <a:avLst/>
            <a:gdLst/>
            <a:ahLst/>
            <a:cxnLst/>
            <a:rect l="l" t="t" r="r" b="b"/>
            <a:pathLst>
              <a:path w="2639431" h="1979573">
                <a:moveTo>
                  <a:pt x="0" y="0"/>
                </a:moveTo>
                <a:lnTo>
                  <a:pt x="2639431" y="0"/>
                </a:lnTo>
                <a:lnTo>
                  <a:pt x="2639431" y="1979573"/>
                </a:lnTo>
                <a:lnTo>
                  <a:pt x="0" y="1979573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語音泡泡: 橢圓形 14">
            <a:extLst>
              <a:ext uri="{FF2B5EF4-FFF2-40B4-BE49-F238E27FC236}">
                <a16:creationId xmlns:a16="http://schemas.microsoft.com/office/drawing/2014/main" id="{AA910E98-20B4-55FD-EEB5-12635B7D7C37}"/>
              </a:ext>
            </a:extLst>
          </p:cNvPr>
          <p:cNvSpPr/>
          <p:nvPr/>
        </p:nvSpPr>
        <p:spPr>
          <a:xfrm>
            <a:off x="1142999" y="3543300"/>
            <a:ext cx="2915013" cy="1331262"/>
          </a:xfrm>
          <a:prstGeom prst="wedgeEllipseCallou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tx1"/>
                </a:solidFill>
              </a:rPr>
              <a:t>我今天想吃</a:t>
            </a:r>
            <a:r>
              <a:rPr lang="zh-TW" altLang="en-US" dirty="0">
                <a:solidFill>
                  <a:srgbClr val="FF0000"/>
                </a:solidFill>
              </a:rPr>
              <a:t>熱量低，澱粉低</a:t>
            </a:r>
            <a:r>
              <a:rPr lang="zh-TW" altLang="en-US" dirty="0">
                <a:solidFill>
                  <a:schemeClr val="tx1"/>
                </a:solidFill>
              </a:rPr>
              <a:t>的食物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8A615B03-8D75-B01F-D31C-8CDFD47B14F9}"/>
              </a:ext>
            </a:extLst>
          </p:cNvPr>
          <p:cNvSpPr txBox="1"/>
          <p:nvPr/>
        </p:nvSpPr>
        <p:spPr>
          <a:xfrm>
            <a:off x="2914650" y="3652002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0.1</a:t>
            </a:r>
            <a:endParaRPr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60C4AA5D-ECE3-94C9-0E37-88C8C8BDB40C}"/>
              </a:ext>
            </a:extLst>
          </p:cNvPr>
          <p:cNvSpPr txBox="1"/>
          <p:nvPr/>
        </p:nvSpPr>
        <p:spPr>
          <a:xfrm>
            <a:off x="1949271" y="4382923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0.1</a:t>
            </a:r>
            <a:endParaRPr lang="zh-TW" altLang="en-US" dirty="0"/>
          </a:p>
        </p:txBody>
      </p:sp>
      <p:cxnSp>
        <p:nvCxnSpPr>
          <p:cNvPr id="6" name="直線單箭頭接點 16">
            <a:extLst>
              <a:ext uri="{FF2B5EF4-FFF2-40B4-BE49-F238E27FC236}">
                <a16:creationId xmlns:a16="http://schemas.microsoft.com/office/drawing/2014/main" id="{46B3126D-AE59-2E8C-2A79-0F97B174D6DF}"/>
              </a:ext>
            </a:extLst>
          </p:cNvPr>
          <p:cNvCxnSpPr>
            <a:cxnSpLocks/>
          </p:cNvCxnSpPr>
          <p:nvPr/>
        </p:nvCxnSpPr>
        <p:spPr>
          <a:xfrm flipV="1">
            <a:off x="5986581" y="7108727"/>
            <a:ext cx="594391" cy="457939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橢圓 6">
            <a:extLst>
              <a:ext uri="{FF2B5EF4-FFF2-40B4-BE49-F238E27FC236}">
                <a16:creationId xmlns:a16="http://schemas.microsoft.com/office/drawing/2014/main" id="{5191725F-BBDF-29F7-CAF9-12679B8543EB}"/>
              </a:ext>
            </a:extLst>
          </p:cNvPr>
          <p:cNvSpPr/>
          <p:nvPr/>
        </p:nvSpPr>
        <p:spPr>
          <a:xfrm>
            <a:off x="5514174" y="5953137"/>
            <a:ext cx="2133596" cy="2133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220131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8FDC4D-BA17-BF43-16DF-CDA7A32668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3">
            <a:extLst>
              <a:ext uri="{FF2B5EF4-FFF2-40B4-BE49-F238E27FC236}">
                <a16:creationId xmlns:a16="http://schemas.microsoft.com/office/drawing/2014/main" id="{F41E4082-D26D-1E2C-ACA7-3502692BF21B}"/>
              </a:ext>
            </a:extLst>
          </p:cNvPr>
          <p:cNvSpPr/>
          <p:nvPr/>
        </p:nvSpPr>
        <p:spPr>
          <a:xfrm>
            <a:off x="0" y="0"/>
            <a:ext cx="18287999" cy="10287000"/>
          </a:xfrm>
          <a:custGeom>
            <a:avLst/>
            <a:gdLst/>
            <a:ahLst/>
            <a:cxnLst/>
            <a:rect l="l" t="t" r="r" b="b"/>
            <a:pathLst>
              <a:path w="18288000" h="16007504">
                <a:moveTo>
                  <a:pt x="0" y="0"/>
                </a:moveTo>
                <a:lnTo>
                  <a:pt x="18288000" y="0"/>
                </a:lnTo>
                <a:lnTo>
                  <a:pt x="18288000" y="16007505"/>
                </a:lnTo>
                <a:lnTo>
                  <a:pt x="0" y="1600750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1" t="-52116" r="-1" b="-25661"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40" name="Group 4">
            <a:extLst>
              <a:ext uri="{FF2B5EF4-FFF2-40B4-BE49-F238E27FC236}">
                <a16:creationId xmlns:a16="http://schemas.microsoft.com/office/drawing/2014/main" id="{2C370AC1-7774-6962-A1BD-BF4B3F76C72E}"/>
              </a:ext>
            </a:extLst>
          </p:cNvPr>
          <p:cNvGrpSpPr/>
          <p:nvPr/>
        </p:nvGrpSpPr>
        <p:grpSpPr>
          <a:xfrm>
            <a:off x="1028700" y="881261"/>
            <a:ext cx="16230600" cy="8229600"/>
            <a:chOff x="0" y="0"/>
            <a:chExt cx="4450555" cy="2256620"/>
          </a:xfrm>
        </p:grpSpPr>
        <p:sp>
          <p:nvSpPr>
            <p:cNvPr id="47" name="Freeform 5">
              <a:extLst>
                <a:ext uri="{FF2B5EF4-FFF2-40B4-BE49-F238E27FC236}">
                  <a16:creationId xmlns:a16="http://schemas.microsoft.com/office/drawing/2014/main" id="{5853FA8A-35EC-12FE-2BE7-B5D94DED9397}"/>
                </a:ext>
              </a:extLst>
            </p:cNvPr>
            <p:cNvSpPr/>
            <p:nvPr/>
          </p:nvSpPr>
          <p:spPr>
            <a:xfrm>
              <a:off x="0" y="0"/>
              <a:ext cx="4450555" cy="2256620"/>
            </a:xfrm>
            <a:custGeom>
              <a:avLst/>
              <a:gdLst/>
              <a:ahLst/>
              <a:cxnLst/>
              <a:rect l="l" t="t" r="r" b="b"/>
              <a:pathLst>
                <a:path w="4450555" h="2256620">
                  <a:moveTo>
                    <a:pt x="0" y="0"/>
                  </a:moveTo>
                  <a:lnTo>
                    <a:pt x="4450555" y="0"/>
                  </a:lnTo>
                  <a:lnTo>
                    <a:pt x="4450555" y="2256620"/>
                  </a:lnTo>
                  <a:lnTo>
                    <a:pt x="0" y="2256620"/>
                  </a:lnTo>
                  <a:close/>
                </a:path>
              </a:pathLst>
            </a:custGeom>
            <a:solidFill>
              <a:srgbClr val="FFFFFF">
                <a:alpha val="89804"/>
              </a:srgbClr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8" name="TextBox 6">
              <a:extLst>
                <a:ext uri="{FF2B5EF4-FFF2-40B4-BE49-F238E27FC236}">
                  <a16:creationId xmlns:a16="http://schemas.microsoft.com/office/drawing/2014/main" id="{EB145775-AC75-34FC-BA15-737AFE2E89EF}"/>
                </a:ext>
              </a:extLst>
            </p:cNvPr>
            <p:cNvSpPr txBox="1"/>
            <p:nvPr/>
          </p:nvSpPr>
          <p:spPr>
            <a:xfrm>
              <a:off x="0" y="-57150"/>
              <a:ext cx="4450555" cy="23137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19"/>
                </a:lnSpc>
              </a:pPr>
              <a:endParaRPr/>
            </a:p>
          </p:txBody>
        </p:sp>
      </p:grpSp>
      <p:grpSp>
        <p:nvGrpSpPr>
          <p:cNvPr id="41" name="Group 7">
            <a:extLst>
              <a:ext uri="{FF2B5EF4-FFF2-40B4-BE49-F238E27FC236}">
                <a16:creationId xmlns:a16="http://schemas.microsoft.com/office/drawing/2014/main" id="{5A27787E-8A82-B682-C809-4E7BE906AD79}"/>
              </a:ext>
            </a:extLst>
          </p:cNvPr>
          <p:cNvGrpSpPr/>
          <p:nvPr/>
        </p:nvGrpSpPr>
        <p:grpSpPr>
          <a:xfrm>
            <a:off x="82688" y="9110861"/>
            <a:ext cx="3975325" cy="972620"/>
            <a:chOff x="0" y="0"/>
            <a:chExt cx="1415854" cy="346409"/>
          </a:xfrm>
        </p:grpSpPr>
        <p:sp>
          <p:nvSpPr>
            <p:cNvPr id="45" name="Freeform 8">
              <a:extLst>
                <a:ext uri="{FF2B5EF4-FFF2-40B4-BE49-F238E27FC236}">
                  <a16:creationId xmlns:a16="http://schemas.microsoft.com/office/drawing/2014/main" id="{6018DB92-D47A-0411-FA43-ED7B69691D89}"/>
                </a:ext>
              </a:extLst>
            </p:cNvPr>
            <p:cNvSpPr/>
            <p:nvPr/>
          </p:nvSpPr>
          <p:spPr>
            <a:xfrm>
              <a:off x="0" y="0"/>
              <a:ext cx="1415854" cy="346409"/>
            </a:xfrm>
            <a:custGeom>
              <a:avLst/>
              <a:gdLst/>
              <a:ahLst/>
              <a:cxnLst/>
              <a:rect l="l" t="t" r="r" b="b"/>
              <a:pathLst>
                <a:path w="1415854" h="346409">
                  <a:moveTo>
                    <a:pt x="173205" y="0"/>
                  </a:moveTo>
                  <a:lnTo>
                    <a:pt x="1242650" y="0"/>
                  </a:lnTo>
                  <a:cubicBezTo>
                    <a:pt x="1338308" y="0"/>
                    <a:pt x="1415854" y="77546"/>
                    <a:pt x="1415854" y="173205"/>
                  </a:cubicBezTo>
                  <a:lnTo>
                    <a:pt x="1415854" y="173205"/>
                  </a:lnTo>
                  <a:cubicBezTo>
                    <a:pt x="1415854" y="219141"/>
                    <a:pt x="1397606" y="263197"/>
                    <a:pt x="1365124" y="295679"/>
                  </a:cubicBezTo>
                  <a:cubicBezTo>
                    <a:pt x="1332642" y="328161"/>
                    <a:pt x="1288586" y="346409"/>
                    <a:pt x="1242650" y="346409"/>
                  </a:cubicBezTo>
                  <a:lnTo>
                    <a:pt x="173205" y="346409"/>
                  </a:lnTo>
                  <a:cubicBezTo>
                    <a:pt x="77546" y="346409"/>
                    <a:pt x="0" y="268863"/>
                    <a:pt x="0" y="173205"/>
                  </a:cubicBezTo>
                  <a:lnTo>
                    <a:pt x="0" y="173205"/>
                  </a:lnTo>
                  <a:cubicBezTo>
                    <a:pt x="0" y="77546"/>
                    <a:pt x="77546" y="0"/>
                    <a:pt x="173205" y="0"/>
                  </a:cubicBezTo>
                  <a:close/>
                </a:path>
              </a:pathLst>
            </a:custGeom>
            <a:solidFill>
              <a:srgbClr val="000000">
                <a:alpha val="80000"/>
              </a:srgbClr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6" name="TextBox 9">
              <a:extLst>
                <a:ext uri="{FF2B5EF4-FFF2-40B4-BE49-F238E27FC236}">
                  <a16:creationId xmlns:a16="http://schemas.microsoft.com/office/drawing/2014/main" id="{13845301-7015-A176-D987-AA503A7EA76C}"/>
                </a:ext>
              </a:extLst>
            </p:cNvPr>
            <p:cNvSpPr txBox="1"/>
            <p:nvPr/>
          </p:nvSpPr>
          <p:spPr>
            <a:xfrm>
              <a:off x="0" y="-57150"/>
              <a:ext cx="1415854" cy="403559"/>
            </a:xfrm>
            <a:prstGeom prst="rect">
              <a:avLst/>
            </a:prstGeom>
          </p:spPr>
          <p:txBody>
            <a:bodyPr lIns="39111" tIns="39111" rIns="39111" bIns="39111" rtlCol="0" anchor="ctr"/>
            <a:lstStyle/>
            <a:p>
              <a:pPr algn="ctr">
                <a:lnSpc>
                  <a:spcPts val="3920"/>
                </a:lnSpc>
              </a:pPr>
              <a:endParaRPr/>
            </a:p>
          </p:txBody>
        </p:sp>
      </p:grpSp>
      <p:sp>
        <p:nvSpPr>
          <p:cNvPr id="42" name="Freeform 10">
            <a:extLst>
              <a:ext uri="{FF2B5EF4-FFF2-40B4-BE49-F238E27FC236}">
                <a16:creationId xmlns:a16="http://schemas.microsoft.com/office/drawing/2014/main" id="{F7993E0C-1A05-6B46-12D3-A88322AE2457}"/>
              </a:ext>
            </a:extLst>
          </p:cNvPr>
          <p:cNvSpPr/>
          <p:nvPr/>
        </p:nvSpPr>
        <p:spPr>
          <a:xfrm>
            <a:off x="1580543" y="9138099"/>
            <a:ext cx="979613" cy="512046"/>
          </a:xfrm>
          <a:custGeom>
            <a:avLst/>
            <a:gdLst/>
            <a:ahLst/>
            <a:cxnLst/>
            <a:rect l="l" t="t" r="r" b="b"/>
            <a:pathLst>
              <a:path w="1306150" h="682728">
                <a:moveTo>
                  <a:pt x="0" y="0"/>
                </a:moveTo>
                <a:lnTo>
                  <a:pt x="1306150" y="0"/>
                </a:lnTo>
                <a:lnTo>
                  <a:pt x="1306150" y="682728"/>
                </a:lnTo>
                <a:lnTo>
                  <a:pt x="0" y="68272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09092" t="-22874" r="-108814" b="-181225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43" name="TextBox 11">
            <a:extLst>
              <a:ext uri="{FF2B5EF4-FFF2-40B4-BE49-F238E27FC236}">
                <a16:creationId xmlns:a16="http://schemas.microsoft.com/office/drawing/2014/main" id="{D2A45B34-FBDA-1C14-AC75-0ECBF395A480}"/>
              </a:ext>
            </a:extLst>
          </p:cNvPr>
          <p:cNvSpPr txBox="1"/>
          <p:nvPr/>
        </p:nvSpPr>
        <p:spPr>
          <a:xfrm>
            <a:off x="405599" y="9863226"/>
            <a:ext cx="3329502" cy="2004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3"/>
              </a:lnSpc>
            </a:pPr>
            <a:r>
              <a:rPr lang="en-US" sz="1202" b="1">
                <a:solidFill>
                  <a:srgbClr val="4285F4"/>
                </a:solidFill>
                <a:latin typeface="DM Sans Bold"/>
                <a:ea typeface="DM Sans Bold"/>
                <a:cs typeface="DM Sans Bold"/>
                <a:sym typeface="DM Sans Bold"/>
              </a:rPr>
              <a:t>On Campus</a:t>
            </a:r>
            <a:r>
              <a:rPr lang="en-US" sz="1202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‧ National Sun Yat-sen University</a:t>
            </a:r>
          </a:p>
        </p:txBody>
      </p:sp>
      <p:sp>
        <p:nvSpPr>
          <p:cNvPr id="44" name="TextBox 12">
            <a:extLst>
              <a:ext uri="{FF2B5EF4-FFF2-40B4-BE49-F238E27FC236}">
                <a16:creationId xmlns:a16="http://schemas.microsoft.com/office/drawing/2014/main" id="{BB4C31E9-57D0-DD64-7EB7-7EA77C33EC91}"/>
              </a:ext>
            </a:extLst>
          </p:cNvPr>
          <p:cNvSpPr txBox="1"/>
          <p:nvPr/>
        </p:nvSpPr>
        <p:spPr>
          <a:xfrm>
            <a:off x="405599" y="9599462"/>
            <a:ext cx="3329502" cy="285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38"/>
              </a:lnSpc>
            </a:pPr>
            <a:r>
              <a:rPr lang="en-US" sz="174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Google Developer Groups</a:t>
            </a: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3A4BEFA7-D26B-F6B0-E1B3-F52ED1C7593A}"/>
              </a:ext>
            </a:extLst>
          </p:cNvPr>
          <p:cNvSpPr txBox="1"/>
          <p:nvPr/>
        </p:nvSpPr>
        <p:spPr>
          <a:xfrm>
            <a:off x="1308874" y="1169739"/>
            <a:ext cx="12362775" cy="1297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799" b="1">
                <a:solidFill>
                  <a:srgbClr val="131416"/>
                </a:solidFill>
                <a:latin typeface="Arimo Bold"/>
                <a:ea typeface="Arimo Bold"/>
                <a:cs typeface="Arimo Bold"/>
                <a:sym typeface="Arimo Bold"/>
              </a:rPr>
              <a:t>還是不太懂甚麼是......</a:t>
            </a:r>
          </a:p>
          <a:p>
            <a:pPr algn="l">
              <a:lnSpc>
                <a:spcPts val="6750"/>
              </a:lnSpc>
            </a:pPr>
            <a:r>
              <a:rPr lang="en-US" sz="5400" b="1">
                <a:solidFill>
                  <a:srgbClr val="131416"/>
                </a:solidFill>
                <a:latin typeface="Arimo Bold"/>
                <a:ea typeface="Arimo Bold"/>
                <a:cs typeface="Arimo Bold"/>
                <a:sym typeface="Arimo Bold"/>
              </a:rPr>
              <a:t>檢索增強生成? </a:t>
            </a:r>
          </a:p>
        </p:txBody>
      </p:sp>
      <p:sp>
        <p:nvSpPr>
          <p:cNvPr id="14" name="Freeform 14">
            <a:extLst>
              <a:ext uri="{FF2B5EF4-FFF2-40B4-BE49-F238E27FC236}">
                <a16:creationId xmlns:a16="http://schemas.microsoft.com/office/drawing/2014/main" id="{54C3F300-C6B5-267C-3322-2F3BAD78DB36}"/>
              </a:ext>
            </a:extLst>
          </p:cNvPr>
          <p:cNvSpPr/>
          <p:nvPr/>
        </p:nvSpPr>
        <p:spPr>
          <a:xfrm>
            <a:off x="1461282" y="5363163"/>
            <a:ext cx="1626689" cy="3424608"/>
          </a:xfrm>
          <a:custGeom>
            <a:avLst/>
            <a:gdLst/>
            <a:ahLst/>
            <a:cxnLst/>
            <a:rect l="l" t="t" r="r" b="b"/>
            <a:pathLst>
              <a:path w="1626689" h="3424608">
                <a:moveTo>
                  <a:pt x="0" y="0"/>
                </a:moveTo>
                <a:lnTo>
                  <a:pt x="1626689" y="0"/>
                </a:lnTo>
                <a:lnTo>
                  <a:pt x="1626689" y="3424608"/>
                </a:lnTo>
                <a:lnTo>
                  <a:pt x="0" y="342460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6" name="Freeform 16">
            <a:extLst>
              <a:ext uri="{FF2B5EF4-FFF2-40B4-BE49-F238E27FC236}">
                <a16:creationId xmlns:a16="http://schemas.microsoft.com/office/drawing/2014/main" id="{39D2E3EF-3501-B91B-1ACD-7D576DE5C1DA}"/>
              </a:ext>
            </a:extLst>
          </p:cNvPr>
          <p:cNvSpPr/>
          <p:nvPr/>
        </p:nvSpPr>
        <p:spPr>
          <a:xfrm>
            <a:off x="5312171" y="7161046"/>
            <a:ext cx="1447331" cy="904249"/>
          </a:xfrm>
          <a:custGeom>
            <a:avLst/>
            <a:gdLst/>
            <a:ahLst/>
            <a:cxnLst/>
            <a:rect l="l" t="t" r="r" b="b"/>
            <a:pathLst>
              <a:path w="2639431" h="1979573">
                <a:moveTo>
                  <a:pt x="0" y="0"/>
                </a:moveTo>
                <a:lnTo>
                  <a:pt x="2639431" y="0"/>
                </a:lnTo>
                <a:lnTo>
                  <a:pt x="2639431" y="1979573"/>
                </a:lnTo>
                <a:lnTo>
                  <a:pt x="0" y="197957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28F5E10D-4D00-D901-AB7A-6D31D2657F25}"/>
              </a:ext>
            </a:extLst>
          </p:cNvPr>
          <p:cNvSpPr txBox="1"/>
          <p:nvPr/>
        </p:nvSpPr>
        <p:spPr>
          <a:xfrm>
            <a:off x="13482087" y="5724625"/>
            <a:ext cx="394088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/>
              <a:t>這邊推薦你吃</a:t>
            </a:r>
            <a:r>
              <a:rPr lang="en-US" altLang="zh-TW" sz="3200" dirty="0"/>
              <a:t>XXX</a:t>
            </a:r>
            <a:r>
              <a:rPr lang="zh-TW" altLang="en-US" sz="3200" dirty="0"/>
              <a:t>生菜沙拉。他符合你的要求</a:t>
            </a: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198F3BB6-0F80-177C-FE4E-1020DFFC93D8}"/>
              </a:ext>
            </a:extLst>
          </p:cNvPr>
          <p:cNvSpPr txBox="1"/>
          <p:nvPr/>
        </p:nvSpPr>
        <p:spPr>
          <a:xfrm>
            <a:off x="6262518" y="2942552"/>
            <a:ext cx="422434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/>
              <a:t>幫我找找附近熱量低，纖維素高的食物</a:t>
            </a:r>
          </a:p>
        </p:txBody>
      </p:sp>
      <p:grpSp>
        <p:nvGrpSpPr>
          <p:cNvPr id="12" name="Group 32">
            <a:extLst>
              <a:ext uri="{FF2B5EF4-FFF2-40B4-BE49-F238E27FC236}">
                <a16:creationId xmlns:a16="http://schemas.microsoft.com/office/drawing/2014/main" id="{CF663FC3-2D84-A915-D58E-755DD59D93C6}"/>
              </a:ext>
            </a:extLst>
          </p:cNvPr>
          <p:cNvGrpSpPr/>
          <p:nvPr/>
        </p:nvGrpSpPr>
        <p:grpSpPr>
          <a:xfrm>
            <a:off x="6647537" y="4758872"/>
            <a:ext cx="2278729" cy="836462"/>
            <a:chOff x="0" y="0"/>
            <a:chExt cx="3489400" cy="2328600"/>
          </a:xfrm>
          <a:solidFill>
            <a:srgbClr val="BDC346"/>
          </a:solidFill>
        </p:grpSpPr>
        <p:sp>
          <p:nvSpPr>
            <p:cNvPr id="15" name="Freeform 33">
              <a:extLst>
                <a:ext uri="{FF2B5EF4-FFF2-40B4-BE49-F238E27FC236}">
                  <a16:creationId xmlns:a16="http://schemas.microsoft.com/office/drawing/2014/main" id="{0893E2D9-97C5-C246-00CA-6FA5768FA865}"/>
                </a:ext>
              </a:extLst>
            </p:cNvPr>
            <p:cNvSpPr/>
            <p:nvPr/>
          </p:nvSpPr>
          <p:spPr>
            <a:xfrm>
              <a:off x="12700" y="12700"/>
              <a:ext cx="3464052" cy="2303145"/>
            </a:xfrm>
            <a:custGeom>
              <a:avLst/>
              <a:gdLst/>
              <a:ahLst/>
              <a:cxnLst/>
              <a:rect l="l" t="t" r="r" b="b"/>
              <a:pathLst>
                <a:path w="3464052" h="2303145">
                  <a:moveTo>
                    <a:pt x="0" y="0"/>
                  </a:moveTo>
                  <a:lnTo>
                    <a:pt x="3464052" y="0"/>
                  </a:lnTo>
                  <a:lnTo>
                    <a:pt x="3464052" y="2303145"/>
                  </a:lnTo>
                  <a:lnTo>
                    <a:pt x="0" y="2303145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5" name="Freeform 34">
              <a:extLst>
                <a:ext uri="{FF2B5EF4-FFF2-40B4-BE49-F238E27FC236}">
                  <a16:creationId xmlns:a16="http://schemas.microsoft.com/office/drawing/2014/main" id="{8D67FEC4-A3C7-769C-54EE-1616F2B11558}"/>
                </a:ext>
              </a:extLst>
            </p:cNvPr>
            <p:cNvSpPr/>
            <p:nvPr/>
          </p:nvSpPr>
          <p:spPr>
            <a:xfrm>
              <a:off x="0" y="0"/>
              <a:ext cx="3489452" cy="2328545"/>
            </a:xfrm>
            <a:custGeom>
              <a:avLst/>
              <a:gdLst/>
              <a:ahLst/>
              <a:cxnLst/>
              <a:rect l="l" t="t" r="r" b="b"/>
              <a:pathLst>
                <a:path w="3489452" h="2328545">
                  <a:moveTo>
                    <a:pt x="12700" y="0"/>
                  </a:moveTo>
                  <a:lnTo>
                    <a:pt x="3476752" y="0"/>
                  </a:lnTo>
                  <a:cubicBezTo>
                    <a:pt x="3483737" y="0"/>
                    <a:pt x="3489452" y="5715"/>
                    <a:pt x="3489452" y="12700"/>
                  </a:cubicBezTo>
                  <a:lnTo>
                    <a:pt x="3489452" y="2315845"/>
                  </a:lnTo>
                  <a:cubicBezTo>
                    <a:pt x="3489452" y="2322830"/>
                    <a:pt x="3483737" y="2328545"/>
                    <a:pt x="3476752" y="2328545"/>
                  </a:cubicBezTo>
                  <a:lnTo>
                    <a:pt x="12700" y="2328545"/>
                  </a:lnTo>
                  <a:cubicBezTo>
                    <a:pt x="5715" y="2328545"/>
                    <a:pt x="0" y="2322830"/>
                    <a:pt x="0" y="2315845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2315845"/>
                  </a:lnTo>
                  <a:lnTo>
                    <a:pt x="12700" y="2315845"/>
                  </a:lnTo>
                  <a:lnTo>
                    <a:pt x="12700" y="2303145"/>
                  </a:lnTo>
                  <a:lnTo>
                    <a:pt x="3476752" y="2303145"/>
                  </a:lnTo>
                  <a:lnTo>
                    <a:pt x="3476752" y="2315845"/>
                  </a:lnTo>
                  <a:lnTo>
                    <a:pt x="3464052" y="2315845"/>
                  </a:lnTo>
                  <a:lnTo>
                    <a:pt x="3464052" y="12700"/>
                  </a:lnTo>
                  <a:lnTo>
                    <a:pt x="3476752" y="12700"/>
                  </a:lnTo>
                  <a:lnTo>
                    <a:pt x="3476752" y="25400"/>
                  </a:lnTo>
                  <a:lnTo>
                    <a:pt x="12700" y="25400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9" name="TextBox 35">
              <a:extLst>
                <a:ext uri="{FF2B5EF4-FFF2-40B4-BE49-F238E27FC236}">
                  <a16:creationId xmlns:a16="http://schemas.microsoft.com/office/drawing/2014/main" id="{DF3476CD-BC1C-0BD7-206D-7AEBD399F898}"/>
                </a:ext>
              </a:extLst>
            </p:cNvPr>
            <p:cNvSpPr txBox="1"/>
            <p:nvPr/>
          </p:nvSpPr>
          <p:spPr>
            <a:xfrm>
              <a:off x="0" y="-19050"/>
              <a:ext cx="3489400" cy="2347650"/>
            </a:xfrm>
            <a:prstGeom prst="rect">
              <a:avLst/>
            </a:prstGeom>
            <a:solidFill>
              <a:srgbClr val="E8F546"/>
            </a:solidFill>
          </p:spPr>
          <p:txBody>
            <a:bodyPr lIns="50800" tIns="50800" rIns="50800" bIns="50800" rtlCol="0" anchor="ctr"/>
            <a:lstStyle/>
            <a:p>
              <a:pPr algn="ctr"/>
              <a:r>
                <a:rPr lang="en-US" dirty="0" err="1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內嵌模型</a:t>
              </a:r>
              <a:endParaRPr lang="en-US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endParaRPr>
            </a:p>
            <a:p>
              <a:pPr algn="ctr"/>
              <a:r>
                <a:rPr lang="en-US" dirty="0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(Embedding model) </a:t>
              </a:r>
            </a:p>
          </p:txBody>
        </p:sp>
      </p:grpSp>
      <p:grpSp>
        <p:nvGrpSpPr>
          <p:cNvPr id="30" name="Group 36">
            <a:extLst>
              <a:ext uri="{FF2B5EF4-FFF2-40B4-BE49-F238E27FC236}">
                <a16:creationId xmlns:a16="http://schemas.microsoft.com/office/drawing/2014/main" id="{3E7986C4-3125-AC2A-55B5-ED6FA96BEF2D}"/>
              </a:ext>
            </a:extLst>
          </p:cNvPr>
          <p:cNvGrpSpPr/>
          <p:nvPr/>
        </p:nvGrpSpPr>
        <p:grpSpPr>
          <a:xfrm>
            <a:off x="10494950" y="5666206"/>
            <a:ext cx="2386650" cy="1746450"/>
            <a:chOff x="0" y="0"/>
            <a:chExt cx="3182200" cy="2328600"/>
          </a:xfrm>
        </p:grpSpPr>
        <p:sp>
          <p:nvSpPr>
            <p:cNvPr id="31" name="Freeform 37">
              <a:extLst>
                <a:ext uri="{FF2B5EF4-FFF2-40B4-BE49-F238E27FC236}">
                  <a16:creationId xmlns:a16="http://schemas.microsoft.com/office/drawing/2014/main" id="{4F51E296-936E-E759-C75E-3F052BEEAAC2}"/>
                </a:ext>
              </a:extLst>
            </p:cNvPr>
            <p:cNvSpPr/>
            <p:nvPr/>
          </p:nvSpPr>
          <p:spPr>
            <a:xfrm>
              <a:off x="12700" y="12700"/>
              <a:ext cx="3156839" cy="2303145"/>
            </a:xfrm>
            <a:custGeom>
              <a:avLst/>
              <a:gdLst/>
              <a:ahLst/>
              <a:cxnLst/>
              <a:rect l="l" t="t" r="r" b="b"/>
              <a:pathLst>
                <a:path w="3156839" h="2303145">
                  <a:moveTo>
                    <a:pt x="0" y="0"/>
                  </a:moveTo>
                  <a:lnTo>
                    <a:pt x="3156839" y="0"/>
                  </a:lnTo>
                  <a:lnTo>
                    <a:pt x="3156839" y="2303145"/>
                  </a:lnTo>
                  <a:lnTo>
                    <a:pt x="0" y="2303145"/>
                  </a:lnTo>
                  <a:close/>
                </a:path>
              </a:pathLst>
            </a:custGeom>
            <a:solidFill>
              <a:srgbClr val="C9DAF8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2" name="Freeform 38">
              <a:extLst>
                <a:ext uri="{FF2B5EF4-FFF2-40B4-BE49-F238E27FC236}">
                  <a16:creationId xmlns:a16="http://schemas.microsoft.com/office/drawing/2014/main" id="{47E63BF4-B814-D305-0404-F03A8E2AB8D0}"/>
                </a:ext>
              </a:extLst>
            </p:cNvPr>
            <p:cNvSpPr/>
            <p:nvPr/>
          </p:nvSpPr>
          <p:spPr>
            <a:xfrm>
              <a:off x="0" y="0"/>
              <a:ext cx="3182239" cy="2328545"/>
            </a:xfrm>
            <a:custGeom>
              <a:avLst/>
              <a:gdLst/>
              <a:ahLst/>
              <a:cxnLst/>
              <a:rect l="l" t="t" r="r" b="b"/>
              <a:pathLst>
                <a:path w="3182239" h="2328545">
                  <a:moveTo>
                    <a:pt x="12700" y="0"/>
                  </a:moveTo>
                  <a:lnTo>
                    <a:pt x="3169539" y="0"/>
                  </a:lnTo>
                  <a:cubicBezTo>
                    <a:pt x="3176524" y="0"/>
                    <a:pt x="3182239" y="5715"/>
                    <a:pt x="3182239" y="12700"/>
                  </a:cubicBezTo>
                  <a:lnTo>
                    <a:pt x="3182239" y="2315845"/>
                  </a:lnTo>
                  <a:cubicBezTo>
                    <a:pt x="3182239" y="2322830"/>
                    <a:pt x="3176524" y="2328545"/>
                    <a:pt x="3169539" y="2328545"/>
                  </a:cubicBezTo>
                  <a:lnTo>
                    <a:pt x="12700" y="2328545"/>
                  </a:lnTo>
                  <a:cubicBezTo>
                    <a:pt x="5715" y="2328545"/>
                    <a:pt x="0" y="2322830"/>
                    <a:pt x="0" y="2315845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2315845"/>
                  </a:lnTo>
                  <a:lnTo>
                    <a:pt x="12700" y="2315845"/>
                  </a:lnTo>
                  <a:lnTo>
                    <a:pt x="12700" y="2303145"/>
                  </a:lnTo>
                  <a:lnTo>
                    <a:pt x="3169539" y="2303145"/>
                  </a:lnTo>
                  <a:lnTo>
                    <a:pt x="3169539" y="2315845"/>
                  </a:lnTo>
                  <a:lnTo>
                    <a:pt x="3156839" y="2315845"/>
                  </a:lnTo>
                  <a:lnTo>
                    <a:pt x="3156839" y="12700"/>
                  </a:lnTo>
                  <a:lnTo>
                    <a:pt x="3169539" y="12700"/>
                  </a:lnTo>
                  <a:lnTo>
                    <a:pt x="3169539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695D46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3" name="TextBox 39">
              <a:extLst>
                <a:ext uri="{FF2B5EF4-FFF2-40B4-BE49-F238E27FC236}">
                  <a16:creationId xmlns:a16="http://schemas.microsoft.com/office/drawing/2014/main" id="{37EBBD6F-6E39-5C9D-0D9A-60A9314B613E}"/>
                </a:ext>
              </a:extLst>
            </p:cNvPr>
            <p:cNvSpPr txBox="1"/>
            <p:nvPr/>
          </p:nvSpPr>
          <p:spPr>
            <a:xfrm>
              <a:off x="0" y="-19050"/>
              <a:ext cx="3182200" cy="2347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r>
                <a:rPr lang="en-US" sz="2799" dirty="0" err="1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生成器</a:t>
              </a:r>
              <a:endParaRPr lang="en-US" sz="2799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endParaRPr>
            </a:p>
            <a:p>
              <a:pPr algn="ctr">
                <a:lnSpc>
                  <a:spcPts val="2400"/>
                </a:lnSpc>
              </a:pPr>
              <a:r>
                <a:rPr lang="en-US" sz="2000" dirty="0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(LLM)</a:t>
              </a:r>
            </a:p>
          </p:txBody>
        </p:sp>
      </p:grpSp>
      <p:sp>
        <p:nvSpPr>
          <p:cNvPr id="34" name="AutoShape 40">
            <a:extLst>
              <a:ext uri="{FF2B5EF4-FFF2-40B4-BE49-F238E27FC236}">
                <a16:creationId xmlns:a16="http://schemas.microsoft.com/office/drawing/2014/main" id="{282B0712-1904-2D73-8C77-31DA349AEA4D}"/>
              </a:ext>
            </a:extLst>
          </p:cNvPr>
          <p:cNvSpPr/>
          <p:nvPr/>
        </p:nvSpPr>
        <p:spPr>
          <a:xfrm rot="10676861">
            <a:off x="5513147" y="6234026"/>
            <a:ext cx="1151836" cy="53968"/>
          </a:xfrm>
          <a:prstGeom prst="line">
            <a:avLst/>
          </a:prstGeom>
          <a:ln w="9525" cap="rnd">
            <a:solidFill>
              <a:srgbClr val="695D46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35" name="AutoShape 41">
            <a:extLst>
              <a:ext uri="{FF2B5EF4-FFF2-40B4-BE49-F238E27FC236}">
                <a16:creationId xmlns:a16="http://schemas.microsoft.com/office/drawing/2014/main" id="{EC8795ED-DEAE-87E6-1C3F-22820C11709B}"/>
              </a:ext>
            </a:extLst>
          </p:cNvPr>
          <p:cNvSpPr/>
          <p:nvPr/>
        </p:nvSpPr>
        <p:spPr>
          <a:xfrm rot="70148" flipV="1">
            <a:off x="5527464" y="6661074"/>
            <a:ext cx="1144484" cy="17674"/>
          </a:xfrm>
          <a:prstGeom prst="line">
            <a:avLst/>
          </a:prstGeom>
          <a:ln w="9525" cap="rnd">
            <a:solidFill>
              <a:srgbClr val="695D46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36" name="TextBox 42">
            <a:extLst>
              <a:ext uri="{FF2B5EF4-FFF2-40B4-BE49-F238E27FC236}">
                <a16:creationId xmlns:a16="http://schemas.microsoft.com/office/drawing/2014/main" id="{D8BBF3B5-5A44-2975-EC8A-B4FFBCB51389}"/>
              </a:ext>
            </a:extLst>
          </p:cNvPr>
          <p:cNvSpPr txBox="1"/>
          <p:nvPr/>
        </p:nvSpPr>
        <p:spPr>
          <a:xfrm>
            <a:off x="5503121" y="6040193"/>
            <a:ext cx="982200" cy="1795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39"/>
              </a:lnSpc>
            </a:pPr>
            <a:r>
              <a:rPr lang="en-US" sz="15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搜尋</a:t>
            </a:r>
            <a:endParaRPr lang="en-US" sz="15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TextBox 43">
            <a:extLst>
              <a:ext uri="{FF2B5EF4-FFF2-40B4-BE49-F238E27FC236}">
                <a16:creationId xmlns:a16="http://schemas.microsoft.com/office/drawing/2014/main" id="{6B86E194-C7D7-CDD4-032A-DB31EB7AA0AD}"/>
              </a:ext>
            </a:extLst>
          </p:cNvPr>
          <p:cNvSpPr txBox="1"/>
          <p:nvPr/>
        </p:nvSpPr>
        <p:spPr>
          <a:xfrm>
            <a:off x="5561040" y="6743271"/>
            <a:ext cx="866363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39"/>
              </a:lnSpc>
            </a:pPr>
            <a:r>
              <a:rPr lang="en-US" sz="15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回傳相關內容</a:t>
            </a:r>
            <a:endParaRPr lang="en-US" sz="15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AutoShape 45">
            <a:extLst>
              <a:ext uri="{FF2B5EF4-FFF2-40B4-BE49-F238E27FC236}">
                <a16:creationId xmlns:a16="http://schemas.microsoft.com/office/drawing/2014/main" id="{9DEB79D6-599D-7638-A30E-E56DB27B280A}"/>
              </a:ext>
            </a:extLst>
          </p:cNvPr>
          <p:cNvSpPr/>
          <p:nvPr/>
        </p:nvSpPr>
        <p:spPr>
          <a:xfrm rot="45613">
            <a:off x="9078361" y="6539431"/>
            <a:ext cx="1435776" cy="0"/>
          </a:xfrm>
          <a:prstGeom prst="line">
            <a:avLst/>
          </a:prstGeom>
          <a:ln w="9525" cap="rnd">
            <a:solidFill>
              <a:srgbClr val="695D46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51" name="TextBox 46">
            <a:extLst>
              <a:ext uri="{FF2B5EF4-FFF2-40B4-BE49-F238E27FC236}">
                <a16:creationId xmlns:a16="http://schemas.microsoft.com/office/drawing/2014/main" id="{FE309E26-4EA7-B711-AA31-B332F8FEDE33}"/>
              </a:ext>
            </a:extLst>
          </p:cNvPr>
          <p:cNvSpPr txBox="1"/>
          <p:nvPr/>
        </p:nvSpPr>
        <p:spPr>
          <a:xfrm>
            <a:off x="9455205" y="6036659"/>
            <a:ext cx="760200" cy="4107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36"/>
              </a:lnSpc>
            </a:pPr>
            <a:r>
              <a:rPr lang="en-US" sz="16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最佳解排序</a:t>
            </a:r>
          </a:p>
        </p:txBody>
      </p:sp>
      <p:sp>
        <p:nvSpPr>
          <p:cNvPr id="52" name="AutoShape 48">
            <a:extLst>
              <a:ext uri="{FF2B5EF4-FFF2-40B4-BE49-F238E27FC236}">
                <a16:creationId xmlns:a16="http://schemas.microsoft.com/office/drawing/2014/main" id="{42CE5BFE-DE9D-52CC-C386-0666F5B1D86B}"/>
              </a:ext>
            </a:extLst>
          </p:cNvPr>
          <p:cNvSpPr/>
          <p:nvPr/>
        </p:nvSpPr>
        <p:spPr>
          <a:xfrm rot="5360565">
            <a:off x="7455556" y="4349573"/>
            <a:ext cx="652447" cy="276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54" name="AutoShape 50">
            <a:extLst>
              <a:ext uri="{FF2B5EF4-FFF2-40B4-BE49-F238E27FC236}">
                <a16:creationId xmlns:a16="http://schemas.microsoft.com/office/drawing/2014/main" id="{ECA84A1A-559B-E2B0-8B5F-1796C41B6128}"/>
              </a:ext>
            </a:extLst>
          </p:cNvPr>
          <p:cNvSpPr/>
          <p:nvPr/>
        </p:nvSpPr>
        <p:spPr>
          <a:xfrm>
            <a:off x="12862550" y="6534668"/>
            <a:ext cx="705249" cy="0"/>
          </a:xfrm>
          <a:prstGeom prst="line">
            <a:avLst/>
          </a:prstGeom>
          <a:ln w="9525" cap="rnd">
            <a:solidFill>
              <a:srgbClr val="695D46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55" name="AutoShape 51">
            <a:extLst>
              <a:ext uri="{FF2B5EF4-FFF2-40B4-BE49-F238E27FC236}">
                <a16:creationId xmlns:a16="http://schemas.microsoft.com/office/drawing/2014/main" id="{4535E063-ADAD-0E5B-FF1A-3D704E83CE3B}"/>
              </a:ext>
            </a:extLst>
          </p:cNvPr>
          <p:cNvSpPr/>
          <p:nvPr/>
        </p:nvSpPr>
        <p:spPr>
          <a:xfrm rot="1589024">
            <a:off x="8069853" y="4831531"/>
            <a:ext cx="3828845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57" name="文字方塊 56">
            <a:extLst>
              <a:ext uri="{FF2B5EF4-FFF2-40B4-BE49-F238E27FC236}">
                <a16:creationId xmlns:a16="http://schemas.microsoft.com/office/drawing/2014/main" id="{24901BB7-F0C0-14B6-C7D7-5E7C975C85A8}"/>
              </a:ext>
            </a:extLst>
          </p:cNvPr>
          <p:cNvSpPr txBox="1"/>
          <p:nvPr/>
        </p:nvSpPr>
        <p:spPr>
          <a:xfrm>
            <a:off x="11289342" y="7437259"/>
            <a:ext cx="13770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dirty="0"/>
              <a:t>文字生成</a:t>
            </a:r>
          </a:p>
        </p:txBody>
      </p:sp>
      <p:grpSp>
        <p:nvGrpSpPr>
          <p:cNvPr id="58" name="Group 32">
            <a:extLst>
              <a:ext uri="{FF2B5EF4-FFF2-40B4-BE49-F238E27FC236}">
                <a16:creationId xmlns:a16="http://schemas.microsoft.com/office/drawing/2014/main" id="{8D0B7BF2-03BA-00C6-CBCF-01EDD57D2044}"/>
              </a:ext>
            </a:extLst>
          </p:cNvPr>
          <p:cNvGrpSpPr/>
          <p:nvPr/>
        </p:nvGrpSpPr>
        <p:grpSpPr>
          <a:xfrm>
            <a:off x="6657461" y="6198135"/>
            <a:ext cx="2238749" cy="800922"/>
            <a:chOff x="0" y="0"/>
            <a:chExt cx="3489400" cy="2328600"/>
          </a:xfrm>
        </p:grpSpPr>
        <p:sp>
          <p:nvSpPr>
            <p:cNvPr id="59" name="Freeform 33">
              <a:extLst>
                <a:ext uri="{FF2B5EF4-FFF2-40B4-BE49-F238E27FC236}">
                  <a16:creationId xmlns:a16="http://schemas.microsoft.com/office/drawing/2014/main" id="{A999C384-C7E0-A882-97F4-A54FD2AC1B0C}"/>
                </a:ext>
              </a:extLst>
            </p:cNvPr>
            <p:cNvSpPr/>
            <p:nvPr/>
          </p:nvSpPr>
          <p:spPr>
            <a:xfrm>
              <a:off x="12700" y="12700"/>
              <a:ext cx="3464052" cy="2303145"/>
            </a:xfrm>
            <a:custGeom>
              <a:avLst/>
              <a:gdLst/>
              <a:ahLst/>
              <a:cxnLst/>
              <a:rect l="l" t="t" r="r" b="b"/>
              <a:pathLst>
                <a:path w="3464052" h="2303145">
                  <a:moveTo>
                    <a:pt x="0" y="0"/>
                  </a:moveTo>
                  <a:lnTo>
                    <a:pt x="3464052" y="0"/>
                  </a:lnTo>
                  <a:lnTo>
                    <a:pt x="3464052" y="2303145"/>
                  </a:lnTo>
                  <a:lnTo>
                    <a:pt x="0" y="2303145"/>
                  </a:lnTo>
                  <a:close/>
                </a:path>
              </a:pathLst>
            </a:custGeom>
            <a:solidFill>
              <a:srgbClr val="FFE599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60" name="Freeform 34">
              <a:extLst>
                <a:ext uri="{FF2B5EF4-FFF2-40B4-BE49-F238E27FC236}">
                  <a16:creationId xmlns:a16="http://schemas.microsoft.com/office/drawing/2014/main" id="{82089CAC-06F2-BE7F-1E15-F5F590D3E4C9}"/>
                </a:ext>
              </a:extLst>
            </p:cNvPr>
            <p:cNvSpPr/>
            <p:nvPr/>
          </p:nvSpPr>
          <p:spPr>
            <a:xfrm>
              <a:off x="0" y="0"/>
              <a:ext cx="3489452" cy="2328545"/>
            </a:xfrm>
            <a:custGeom>
              <a:avLst/>
              <a:gdLst/>
              <a:ahLst/>
              <a:cxnLst/>
              <a:rect l="l" t="t" r="r" b="b"/>
              <a:pathLst>
                <a:path w="3489452" h="2328545">
                  <a:moveTo>
                    <a:pt x="12700" y="0"/>
                  </a:moveTo>
                  <a:lnTo>
                    <a:pt x="3476752" y="0"/>
                  </a:lnTo>
                  <a:cubicBezTo>
                    <a:pt x="3483737" y="0"/>
                    <a:pt x="3489452" y="5715"/>
                    <a:pt x="3489452" y="12700"/>
                  </a:cubicBezTo>
                  <a:lnTo>
                    <a:pt x="3489452" y="2315845"/>
                  </a:lnTo>
                  <a:cubicBezTo>
                    <a:pt x="3489452" y="2322830"/>
                    <a:pt x="3483737" y="2328545"/>
                    <a:pt x="3476752" y="2328545"/>
                  </a:cubicBezTo>
                  <a:lnTo>
                    <a:pt x="12700" y="2328545"/>
                  </a:lnTo>
                  <a:cubicBezTo>
                    <a:pt x="5715" y="2328545"/>
                    <a:pt x="0" y="2322830"/>
                    <a:pt x="0" y="2315845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2315845"/>
                  </a:lnTo>
                  <a:lnTo>
                    <a:pt x="12700" y="2315845"/>
                  </a:lnTo>
                  <a:lnTo>
                    <a:pt x="12700" y="2303145"/>
                  </a:lnTo>
                  <a:lnTo>
                    <a:pt x="3476752" y="2303145"/>
                  </a:lnTo>
                  <a:lnTo>
                    <a:pt x="3476752" y="2315845"/>
                  </a:lnTo>
                  <a:lnTo>
                    <a:pt x="3464052" y="2315845"/>
                  </a:lnTo>
                  <a:lnTo>
                    <a:pt x="3464052" y="12700"/>
                  </a:lnTo>
                  <a:lnTo>
                    <a:pt x="3476752" y="12700"/>
                  </a:lnTo>
                  <a:lnTo>
                    <a:pt x="3476752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695D46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61" name="TextBox 35">
              <a:extLst>
                <a:ext uri="{FF2B5EF4-FFF2-40B4-BE49-F238E27FC236}">
                  <a16:creationId xmlns:a16="http://schemas.microsoft.com/office/drawing/2014/main" id="{E7A4A110-9575-D7E0-2076-C81488A2CB6E}"/>
                </a:ext>
              </a:extLst>
            </p:cNvPr>
            <p:cNvSpPr txBox="1"/>
            <p:nvPr/>
          </p:nvSpPr>
          <p:spPr>
            <a:xfrm>
              <a:off x="0" y="-19050"/>
              <a:ext cx="3489400" cy="234765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txBody>
            <a:bodyPr lIns="50800" tIns="50800" rIns="50800" bIns="50800" rtlCol="0" anchor="ctr"/>
            <a:lstStyle/>
            <a:p>
              <a:pPr algn="ctr"/>
              <a:r>
                <a:rPr lang="en-US" dirty="0" err="1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檢索器</a:t>
              </a:r>
              <a:endParaRPr lang="en-US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endParaRPr>
            </a:p>
            <a:p>
              <a:pPr algn="ctr"/>
              <a:r>
                <a:rPr lang="en-US" dirty="0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（Retriever)</a:t>
              </a:r>
            </a:p>
          </p:txBody>
        </p:sp>
      </p:grpSp>
      <p:sp>
        <p:nvSpPr>
          <p:cNvPr id="62" name="AutoShape 48">
            <a:extLst>
              <a:ext uri="{FF2B5EF4-FFF2-40B4-BE49-F238E27FC236}">
                <a16:creationId xmlns:a16="http://schemas.microsoft.com/office/drawing/2014/main" id="{0A1E3DF0-7872-0319-C375-94B69AE390EE}"/>
              </a:ext>
            </a:extLst>
          </p:cNvPr>
          <p:cNvSpPr/>
          <p:nvPr/>
        </p:nvSpPr>
        <p:spPr>
          <a:xfrm rot="5360565">
            <a:off x="7527258" y="5901706"/>
            <a:ext cx="519287" cy="5958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64" name="文字方塊 63">
            <a:extLst>
              <a:ext uri="{FF2B5EF4-FFF2-40B4-BE49-F238E27FC236}">
                <a16:creationId xmlns:a16="http://schemas.microsoft.com/office/drawing/2014/main" id="{2550210A-A18D-5018-8164-E78FA8E5ED8C}"/>
              </a:ext>
            </a:extLst>
          </p:cNvPr>
          <p:cNvSpPr txBox="1"/>
          <p:nvPr/>
        </p:nvSpPr>
        <p:spPr>
          <a:xfrm>
            <a:off x="7219438" y="5650746"/>
            <a:ext cx="10614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/>
              <a:t>(0.1, 0.1)</a:t>
            </a:r>
            <a:endParaRPr lang="zh-TW" altLang="en-US" sz="2000" dirty="0"/>
          </a:p>
        </p:txBody>
      </p:sp>
      <p:grpSp>
        <p:nvGrpSpPr>
          <p:cNvPr id="65" name="Group 23">
            <a:extLst>
              <a:ext uri="{FF2B5EF4-FFF2-40B4-BE49-F238E27FC236}">
                <a16:creationId xmlns:a16="http://schemas.microsoft.com/office/drawing/2014/main" id="{3B1D2FFF-613D-B7EF-6973-3ED024A87633}"/>
              </a:ext>
            </a:extLst>
          </p:cNvPr>
          <p:cNvGrpSpPr/>
          <p:nvPr/>
        </p:nvGrpSpPr>
        <p:grpSpPr>
          <a:xfrm>
            <a:off x="4158960" y="5937661"/>
            <a:ext cx="1277352" cy="1288382"/>
            <a:chOff x="0" y="0"/>
            <a:chExt cx="1703136" cy="1717843"/>
          </a:xfrm>
        </p:grpSpPr>
        <p:sp>
          <p:nvSpPr>
            <p:cNvPr id="66" name="Freeform 24">
              <a:extLst>
                <a:ext uri="{FF2B5EF4-FFF2-40B4-BE49-F238E27FC236}">
                  <a16:creationId xmlns:a16="http://schemas.microsoft.com/office/drawing/2014/main" id="{5E2B7C79-733B-EC31-22DD-45FCD366A55C}"/>
                </a:ext>
              </a:extLst>
            </p:cNvPr>
            <p:cNvSpPr/>
            <p:nvPr/>
          </p:nvSpPr>
          <p:spPr>
            <a:xfrm>
              <a:off x="12700" y="12700"/>
              <a:ext cx="1677670" cy="1692402"/>
            </a:xfrm>
            <a:custGeom>
              <a:avLst/>
              <a:gdLst/>
              <a:ahLst/>
              <a:cxnLst/>
              <a:rect l="l" t="t" r="r" b="b"/>
              <a:pathLst>
                <a:path w="1677670" h="1692402">
                  <a:moveTo>
                    <a:pt x="0" y="282067"/>
                  </a:moveTo>
                  <a:cubicBezTo>
                    <a:pt x="0" y="126238"/>
                    <a:pt x="375539" y="0"/>
                    <a:pt x="838835" y="0"/>
                  </a:cubicBezTo>
                  <a:cubicBezTo>
                    <a:pt x="1302131" y="0"/>
                    <a:pt x="1677670" y="126238"/>
                    <a:pt x="1677670" y="282067"/>
                  </a:cubicBezTo>
                  <a:lnTo>
                    <a:pt x="1677670" y="1410335"/>
                  </a:lnTo>
                  <a:cubicBezTo>
                    <a:pt x="1677670" y="1566164"/>
                    <a:pt x="1302131" y="1692402"/>
                    <a:pt x="838835" y="1692402"/>
                  </a:cubicBezTo>
                  <a:cubicBezTo>
                    <a:pt x="375539" y="1692402"/>
                    <a:pt x="0" y="1566164"/>
                    <a:pt x="0" y="1410335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67" name="Freeform 25">
              <a:extLst>
                <a:ext uri="{FF2B5EF4-FFF2-40B4-BE49-F238E27FC236}">
                  <a16:creationId xmlns:a16="http://schemas.microsoft.com/office/drawing/2014/main" id="{18C6D127-D881-6B30-DC27-DC0DC7A224A3}"/>
                </a:ext>
              </a:extLst>
            </p:cNvPr>
            <p:cNvSpPr/>
            <p:nvPr/>
          </p:nvSpPr>
          <p:spPr>
            <a:xfrm>
              <a:off x="12700" y="294767"/>
              <a:ext cx="1677797" cy="282067"/>
            </a:xfrm>
            <a:custGeom>
              <a:avLst/>
              <a:gdLst/>
              <a:ahLst/>
              <a:cxnLst/>
              <a:rect l="l" t="t" r="r" b="b"/>
              <a:pathLst>
                <a:path w="1677797" h="282067">
                  <a:moveTo>
                    <a:pt x="1677797" y="0"/>
                  </a:moveTo>
                  <a:cubicBezTo>
                    <a:pt x="1677797" y="155829"/>
                    <a:pt x="1302258" y="282067"/>
                    <a:pt x="838962" y="282067"/>
                  </a:cubicBezTo>
                  <a:cubicBezTo>
                    <a:pt x="375666" y="282067"/>
                    <a:pt x="0" y="155829"/>
                    <a:pt x="0" y="0"/>
                  </a:cubicBezTo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68" name="Freeform 26">
              <a:extLst>
                <a:ext uri="{FF2B5EF4-FFF2-40B4-BE49-F238E27FC236}">
                  <a16:creationId xmlns:a16="http://schemas.microsoft.com/office/drawing/2014/main" id="{6F0B822A-340E-C8B9-225E-B98D8EF47FB0}"/>
                </a:ext>
              </a:extLst>
            </p:cNvPr>
            <p:cNvSpPr/>
            <p:nvPr/>
          </p:nvSpPr>
          <p:spPr>
            <a:xfrm>
              <a:off x="12700" y="12700"/>
              <a:ext cx="1677670" cy="1692402"/>
            </a:xfrm>
            <a:custGeom>
              <a:avLst/>
              <a:gdLst/>
              <a:ahLst/>
              <a:cxnLst/>
              <a:rect l="l" t="t" r="r" b="b"/>
              <a:pathLst>
                <a:path w="1677670" h="1692402">
                  <a:moveTo>
                    <a:pt x="0" y="282067"/>
                  </a:moveTo>
                  <a:cubicBezTo>
                    <a:pt x="0" y="126238"/>
                    <a:pt x="375539" y="0"/>
                    <a:pt x="838835" y="0"/>
                  </a:cubicBezTo>
                  <a:cubicBezTo>
                    <a:pt x="1302131" y="0"/>
                    <a:pt x="1677670" y="126238"/>
                    <a:pt x="1677670" y="282067"/>
                  </a:cubicBezTo>
                  <a:lnTo>
                    <a:pt x="1677670" y="1410335"/>
                  </a:lnTo>
                  <a:cubicBezTo>
                    <a:pt x="1677670" y="1566164"/>
                    <a:pt x="1302131" y="1692402"/>
                    <a:pt x="838835" y="1692402"/>
                  </a:cubicBezTo>
                  <a:cubicBezTo>
                    <a:pt x="375539" y="1692402"/>
                    <a:pt x="0" y="1566164"/>
                    <a:pt x="0" y="1410335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69" name="Freeform 27">
              <a:extLst>
                <a:ext uri="{FF2B5EF4-FFF2-40B4-BE49-F238E27FC236}">
                  <a16:creationId xmlns:a16="http://schemas.microsoft.com/office/drawing/2014/main" id="{478C532E-097F-BD65-0436-B914D408EB5B}"/>
                </a:ext>
              </a:extLst>
            </p:cNvPr>
            <p:cNvSpPr/>
            <p:nvPr/>
          </p:nvSpPr>
          <p:spPr>
            <a:xfrm>
              <a:off x="0" y="0"/>
              <a:ext cx="1703070" cy="1717802"/>
            </a:xfrm>
            <a:custGeom>
              <a:avLst/>
              <a:gdLst/>
              <a:ahLst/>
              <a:cxnLst/>
              <a:rect l="l" t="t" r="r" b="b"/>
              <a:pathLst>
                <a:path w="1703070" h="1717802">
                  <a:moveTo>
                    <a:pt x="0" y="294767"/>
                  </a:moveTo>
                  <a:lnTo>
                    <a:pt x="12700" y="294767"/>
                  </a:lnTo>
                  <a:lnTo>
                    <a:pt x="0" y="294767"/>
                  </a:lnTo>
                  <a:cubicBezTo>
                    <a:pt x="0" y="123825"/>
                    <a:pt x="394462" y="0"/>
                    <a:pt x="851535" y="0"/>
                  </a:cubicBezTo>
                  <a:cubicBezTo>
                    <a:pt x="1308608" y="0"/>
                    <a:pt x="1703070" y="123825"/>
                    <a:pt x="1703070" y="294767"/>
                  </a:cubicBezTo>
                  <a:lnTo>
                    <a:pt x="1690370" y="294767"/>
                  </a:lnTo>
                  <a:lnTo>
                    <a:pt x="1703070" y="294767"/>
                  </a:lnTo>
                  <a:lnTo>
                    <a:pt x="1703070" y="1423035"/>
                  </a:lnTo>
                  <a:lnTo>
                    <a:pt x="1690370" y="1423035"/>
                  </a:lnTo>
                  <a:lnTo>
                    <a:pt x="1703070" y="1423035"/>
                  </a:lnTo>
                  <a:cubicBezTo>
                    <a:pt x="1703070" y="1593977"/>
                    <a:pt x="1308608" y="1717802"/>
                    <a:pt x="851535" y="1717802"/>
                  </a:cubicBezTo>
                  <a:lnTo>
                    <a:pt x="851535" y="1705102"/>
                  </a:lnTo>
                  <a:lnTo>
                    <a:pt x="851535" y="1717802"/>
                  </a:lnTo>
                  <a:cubicBezTo>
                    <a:pt x="394335" y="1717802"/>
                    <a:pt x="0" y="1593977"/>
                    <a:pt x="0" y="1423035"/>
                  </a:cubicBezTo>
                  <a:lnTo>
                    <a:pt x="0" y="294767"/>
                  </a:lnTo>
                  <a:lnTo>
                    <a:pt x="12700" y="294767"/>
                  </a:lnTo>
                  <a:lnTo>
                    <a:pt x="0" y="294767"/>
                  </a:lnTo>
                  <a:moveTo>
                    <a:pt x="25400" y="294767"/>
                  </a:moveTo>
                  <a:lnTo>
                    <a:pt x="25400" y="1423035"/>
                  </a:lnTo>
                  <a:lnTo>
                    <a:pt x="12700" y="1423035"/>
                  </a:lnTo>
                  <a:lnTo>
                    <a:pt x="25400" y="1423035"/>
                  </a:lnTo>
                  <a:cubicBezTo>
                    <a:pt x="25400" y="1563624"/>
                    <a:pt x="382143" y="1692402"/>
                    <a:pt x="851535" y="1692402"/>
                  </a:cubicBezTo>
                  <a:cubicBezTo>
                    <a:pt x="1320927" y="1692402"/>
                    <a:pt x="1677670" y="1563624"/>
                    <a:pt x="1677670" y="1423035"/>
                  </a:cubicBezTo>
                  <a:lnTo>
                    <a:pt x="1677670" y="294767"/>
                  </a:lnTo>
                  <a:cubicBezTo>
                    <a:pt x="1677797" y="154178"/>
                    <a:pt x="1321054" y="25400"/>
                    <a:pt x="851535" y="25400"/>
                  </a:cubicBezTo>
                  <a:lnTo>
                    <a:pt x="851535" y="12700"/>
                  </a:lnTo>
                  <a:lnTo>
                    <a:pt x="851535" y="25400"/>
                  </a:lnTo>
                  <a:cubicBezTo>
                    <a:pt x="382143" y="25400"/>
                    <a:pt x="25400" y="154178"/>
                    <a:pt x="25400" y="294767"/>
                  </a:cubicBezTo>
                  <a:close/>
                </a:path>
              </a:pathLst>
            </a:custGeom>
            <a:solidFill>
              <a:srgbClr val="695D46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70" name="Freeform 28">
              <a:extLst>
                <a:ext uri="{FF2B5EF4-FFF2-40B4-BE49-F238E27FC236}">
                  <a16:creationId xmlns:a16="http://schemas.microsoft.com/office/drawing/2014/main" id="{6B033B21-24C6-D871-8121-D499B1D74F73}"/>
                </a:ext>
              </a:extLst>
            </p:cNvPr>
            <p:cNvSpPr/>
            <p:nvPr/>
          </p:nvSpPr>
          <p:spPr>
            <a:xfrm>
              <a:off x="0" y="294767"/>
              <a:ext cx="1703197" cy="294767"/>
            </a:xfrm>
            <a:custGeom>
              <a:avLst/>
              <a:gdLst/>
              <a:ahLst/>
              <a:cxnLst/>
              <a:rect l="l" t="t" r="r" b="b"/>
              <a:pathLst>
                <a:path w="1703197" h="294767">
                  <a:moveTo>
                    <a:pt x="1703197" y="0"/>
                  </a:moveTo>
                  <a:cubicBezTo>
                    <a:pt x="1703197" y="170942"/>
                    <a:pt x="1308735" y="294767"/>
                    <a:pt x="851662" y="294767"/>
                  </a:cubicBezTo>
                  <a:lnTo>
                    <a:pt x="851662" y="282067"/>
                  </a:lnTo>
                  <a:lnTo>
                    <a:pt x="851662" y="294767"/>
                  </a:lnTo>
                  <a:cubicBezTo>
                    <a:pt x="394462" y="294767"/>
                    <a:pt x="0" y="170942"/>
                    <a:pt x="0" y="0"/>
                  </a:cubicBezTo>
                  <a:lnTo>
                    <a:pt x="25400" y="0"/>
                  </a:lnTo>
                  <a:cubicBezTo>
                    <a:pt x="25400" y="140589"/>
                    <a:pt x="382143" y="269367"/>
                    <a:pt x="851535" y="269367"/>
                  </a:cubicBezTo>
                  <a:cubicBezTo>
                    <a:pt x="1320927" y="269367"/>
                    <a:pt x="1677670" y="140589"/>
                    <a:pt x="1677670" y="0"/>
                  </a:cubicBezTo>
                  <a:close/>
                </a:path>
              </a:pathLst>
            </a:custGeom>
            <a:solidFill>
              <a:srgbClr val="695D46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71" name="Freeform 29">
              <a:extLst>
                <a:ext uri="{FF2B5EF4-FFF2-40B4-BE49-F238E27FC236}">
                  <a16:creationId xmlns:a16="http://schemas.microsoft.com/office/drawing/2014/main" id="{CA96C9FD-EF0D-1031-07F3-F1C7972163B7}"/>
                </a:ext>
              </a:extLst>
            </p:cNvPr>
            <p:cNvSpPr/>
            <p:nvPr/>
          </p:nvSpPr>
          <p:spPr>
            <a:xfrm>
              <a:off x="0" y="0"/>
              <a:ext cx="1703070" cy="1717802"/>
            </a:xfrm>
            <a:custGeom>
              <a:avLst/>
              <a:gdLst/>
              <a:ahLst/>
              <a:cxnLst/>
              <a:rect l="l" t="t" r="r" b="b"/>
              <a:pathLst>
                <a:path w="1703070" h="1717802">
                  <a:moveTo>
                    <a:pt x="0" y="294767"/>
                  </a:moveTo>
                  <a:lnTo>
                    <a:pt x="12700" y="294767"/>
                  </a:lnTo>
                  <a:lnTo>
                    <a:pt x="0" y="294767"/>
                  </a:lnTo>
                  <a:cubicBezTo>
                    <a:pt x="0" y="123825"/>
                    <a:pt x="394462" y="0"/>
                    <a:pt x="851535" y="0"/>
                  </a:cubicBezTo>
                  <a:cubicBezTo>
                    <a:pt x="1308608" y="0"/>
                    <a:pt x="1703070" y="123825"/>
                    <a:pt x="1703070" y="294767"/>
                  </a:cubicBezTo>
                  <a:lnTo>
                    <a:pt x="1690370" y="294767"/>
                  </a:lnTo>
                  <a:lnTo>
                    <a:pt x="1703070" y="294767"/>
                  </a:lnTo>
                  <a:lnTo>
                    <a:pt x="1703070" y="1423035"/>
                  </a:lnTo>
                  <a:lnTo>
                    <a:pt x="1690370" y="1423035"/>
                  </a:lnTo>
                  <a:lnTo>
                    <a:pt x="1703070" y="1423035"/>
                  </a:lnTo>
                  <a:cubicBezTo>
                    <a:pt x="1703070" y="1593977"/>
                    <a:pt x="1308608" y="1717802"/>
                    <a:pt x="851535" y="1717802"/>
                  </a:cubicBezTo>
                  <a:lnTo>
                    <a:pt x="851535" y="1705102"/>
                  </a:lnTo>
                  <a:lnTo>
                    <a:pt x="851535" y="1717802"/>
                  </a:lnTo>
                  <a:cubicBezTo>
                    <a:pt x="394335" y="1717802"/>
                    <a:pt x="0" y="1593977"/>
                    <a:pt x="0" y="1423035"/>
                  </a:cubicBezTo>
                  <a:lnTo>
                    <a:pt x="0" y="294767"/>
                  </a:lnTo>
                  <a:lnTo>
                    <a:pt x="12700" y="294767"/>
                  </a:lnTo>
                  <a:lnTo>
                    <a:pt x="0" y="294767"/>
                  </a:lnTo>
                  <a:moveTo>
                    <a:pt x="25400" y="294767"/>
                  </a:moveTo>
                  <a:lnTo>
                    <a:pt x="25400" y="1423035"/>
                  </a:lnTo>
                  <a:lnTo>
                    <a:pt x="12700" y="1423035"/>
                  </a:lnTo>
                  <a:lnTo>
                    <a:pt x="25400" y="1423035"/>
                  </a:lnTo>
                  <a:cubicBezTo>
                    <a:pt x="25400" y="1563624"/>
                    <a:pt x="382143" y="1692402"/>
                    <a:pt x="851535" y="1692402"/>
                  </a:cubicBezTo>
                  <a:cubicBezTo>
                    <a:pt x="1320927" y="1692402"/>
                    <a:pt x="1677670" y="1563624"/>
                    <a:pt x="1677670" y="1423035"/>
                  </a:cubicBezTo>
                  <a:lnTo>
                    <a:pt x="1677670" y="294767"/>
                  </a:lnTo>
                  <a:cubicBezTo>
                    <a:pt x="1677797" y="154178"/>
                    <a:pt x="1321054" y="25400"/>
                    <a:pt x="851535" y="25400"/>
                  </a:cubicBezTo>
                  <a:lnTo>
                    <a:pt x="851535" y="12700"/>
                  </a:lnTo>
                  <a:lnTo>
                    <a:pt x="851535" y="25400"/>
                  </a:lnTo>
                  <a:cubicBezTo>
                    <a:pt x="382143" y="25400"/>
                    <a:pt x="25400" y="154178"/>
                    <a:pt x="25400" y="294767"/>
                  </a:cubicBezTo>
                  <a:close/>
                </a:path>
              </a:pathLst>
            </a:custGeom>
            <a:solidFill>
              <a:srgbClr val="695D46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72" name="TextBox 30">
              <a:extLst>
                <a:ext uri="{FF2B5EF4-FFF2-40B4-BE49-F238E27FC236}">
                  <a16:creationId xmlns:a16="http://schemas.microsoft.com/office/drawing/2014/main" id="{67EEE7F6-99F3-F6F2-1921-950254818491}"/>
                </a:ext>
              </a:extLst>
            </p:cNvPr>
            <p:cNvSpPr txBox="1"/>
            <p:nvPr/>
          </p:nvSpPr>
          <p:spPr>
            <a:xfrm>
              <a:off x="0" y="-19050"/>
              <a:ext cx="1703136" cy="17368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20"/>
                </a:lnSpc>
              </a:pPr>
              <a:r>
                <a:rPr lang="en-US" sz="1600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領域知識庫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754792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3">
            <a:extLst>
              <a:ext uri="{FF2B5EF4-FFF2-40B4-BE49-F238E27FC236}">
                <a16:creationId xmlns:a16="http://schemas.microsoft.com/office/drawing/2014/main" id="{3A72BB5A-0748-BAAA-0BDF-0B2AF5EE5341}"/>
              </a:ext>
            </a:extLst>
          </p:cNvPr>
          <p:cNvSpPr/>
          <p:nvPr/>
        </p:nvSpPr>
        <p:spPr>
          <a:xfrm>
            <a:off x="0" y="0"/>
            <a:ext cx="18287999" cy="10287000"/>
          </a:xfrm>
          <a:custGeom>
            <a:avLst/>
            <a:gdLst/>
            <a:ahLst/>
            <a:cxnLst/>
            <a:rect l="l" t="t" r="r" b="b"/>
            <a:pathLst>
              <a:path w="18288000" h="16007504">
                <a:moveTo>
                  <a:pt x="0" y="0"/>
                </a:moveTo>
                <a:lnTo>
                  <a:pt x="18288000" y="0"/>
                </a:lnTo>
                <a:lnTo>
                  <a:pt x="18288000" y="16007505"/>
                </a:lnTo>
                <a:lnTo>
                  <a:pt x="0" y="1600750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1" t="-52116" r="-1" b="-25661"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4" name="Group 4"/>
          <p:cNvGrpSpPr/>
          <p:nvPr/>
        </p:nvGrpSpPr>
        <p:grpSpPr>
          <a:xfrm>
            <a:off x="1028700" y="881261"/>
            <a:ext cx="16230600" cy="8229600"/>
            <a:chOff x="0" y="0"/>
            <a:chExt cx="4450555" cy="225662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450555" cy="2256620"/>
            </a:xfrm>
            <a:custGeom>
              <a:avLst/>
              <a:gdLst/>
              <a:ahLst/>
              <a:cxnLst/>
              <a:rect l="l" t="t" r="r" b="b"/>
              <a:pathLst>
                <a:path w="4450555" h="2256620">
                  <a:moveTo>
                    <a:pt x="0" y="0"/>
                  </a:moveTo>
                  <a:lnTo>
                    <a:pt x="4450555" y="0"/>
                  </a:lnTo>
                  <a:lnTo>
                    <a:pt x="4450555" y="2256620"/>
                  </a:lnTo>
                  <a:lnTo>
                    <a:pt x="0" y="2256620"/>
                  </a:lnTo>
                  <a:close/>
                </a:path>
              </a:pathLst>
            </a:custGeom>
            <a:solidFill>
              <a:srgbClr val="FFFFFF">
                <a:alpha val="89804"/>
              </a:srgbClr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57150"/>
              <a:ext cx="4450555" cy="23137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1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82688" y="9110861"/>
            <a:ext cx="3975325" cy="972620"/>
            <a:chOff x="0" y="0"/>
            <a:chExt cx="1415854" cy="34640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415854" cy="346409"/>
            </a:xfrm>
            <a:custGeom>
              <a:avLst/>
              <a:gdLst/>
              <a:ahLst/>
              <a:cxnLst/>
              <a:rect l="l" t="t" r="r" b="b"/>
              <a:pathLst>
                <a:path w="1415854" h="346409">
                  <a:moveTo>
                    <a:pt x="173205" y="0"/>
                  </a:moveTo>
                  <a:lnTo>
                    <a:pt x="1242650" y="0"/>
                  </a:lnTo>
                  <a:cubicBezTo>
                    <a:pt x="1338308" y="0"/>
                    <a:pt x="1415854" y="77546"/>
                    <a:pt x="1415854" y="173205"/>
                  </a:cubicBezTo>
                  <a:lnTo>
                    <a:pt x="1415854" y="173205"/>
                  </a:lnTo>
                  <a:cubicBezTo>
                    <a:pt x="1415854" y="219141"/>
                    <a:pt x="1397606" y="263197"/>
                    <a:pt x="1365124" y="295679"/>
                  </a:cubicBezTo>
                  <a:cubicBezTo>
                    <a:pt x="1332642" y="328161"/>
                    <a:pt x="1288586" y="346409"/>
                    <a:pt x="1242650" y="346409"/>
                  </a:cubicBezTo>
                  <a:lnTo>
                    <a:pt x="173205" y="346409"/>
                  </a:lnTo>
                  <a:cubicBezTo>
                    <a:pt x="77546" y="346409"/>
                    <a:pt x="0" y="268863"/>
                    <a:pt x="0" y="173205"/>
                  </a:cubicBezTo>
                  <a:lnTo>
                    <a:pt x="0" y="173205"/>
                  </a:lnTo>
                  <a:cubicBezTo>
                    <a:pt x="0" y="77546"/>
                    <a:pt x="77546" y="0"/>
                    <a:pt x="173205" y="0"/>
                  </a:cubicBezTo>
                  <a:close/>
                </a:path>
              </a:pathLst>
            </a:custGeom>
            <a:solidFill>
              <a:srgbClr val="000000">
                <a:alpha val="80000"/>
              </a:srgbClr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57150"/>
              <a:ext cx="1415854" cy="403559"/>
            </a:xfrm>
            <a:prstGeom prst="rect">
              <a:avLst/>
            </a:prstGeom>
          </p:spPr>
          <p:txBody>
            <a:bodyPr lIns="39111" tIns="39111" rIns="39111" bIns="39111" rtlCol="0" anchor="ctr"/>
            <a:lstStyle/>
            <a:p>
              <a:pPr algn="ctr">
                <a:lnSpc>
                  <a:spcPts val="3920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580543" y="9138099"/>
            <a:ext cx="979613" cy="512046"/>
          </a:xfrm>
          <a:custGeom>
            <a:avLst/>
            <a:gdLst/>
            <a:ahLst/>
            <a:cxnLst/>
            <a:rect l="l" t="t" r="r" b="b"/>
            <a:pathLst>
              <a:path w="1306150" h="682728">
                <a:moveTo>
                  <a:pt x="0" y="0"/>
                </a:moveTo>
                <a:lnTo>
                  <a:pt x="1306150" y="0"/>
                </a:lnTo>
                <a:lnTo>
                  <a:pt x="1306150" y="682728"/>
                </a:lnTo>
                <a:lnTo>
                  <a:pt x="0" y="68272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09092" t="-22874" r="-108814" b="-181225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1" name="TextBox 11"/>
          <p:cNvSpPr txBox="1"/>
          <p:nvPr/>
        </p:nvSpPr>
        <p:spPr>
          <a:xfrm>
            <a:off x="405599" y="9863226"/>
            <a:ext cx="3329502" cy="2004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3"/>
              </a:lnSpc>
            </a:pPr>
            <a:r>
              <a:rPr lang="en-US" sz="1202" b="1">
                <a:solidFill>
                  <a:srgbClr val="4285F4"/>
                </a:solidFill>
                <a:latin typeface="DM Sans Bold"/>
                <a:ea typeface="DM Sans Bold"/>
                <a:cs typeface="DM Sans Bold"/>
                <a:sym typeface="DM Sans Bold"/>
              </a:rPr>
              <a:t>On Campus</a:t>
            </a:r>
            <a:r>
              <a:rPr lang="en-US" sz="1202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‧ National Sun Yat-sen University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05599" y="9599462"/>
            <a:ext cx="3329502" cy="285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38"/>
              </a:lnSpc>
            </a:pPr>
            <a:r>
              <a:rPr lang="en-US" sz="174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Google Developer Groups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08874" y="1141164"/>
            <a:ext cx="12362775" cy="1457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50"/>
              </a:lnSpc>
            </a:pPr>
            <a:r>
              <a:rPr lang="en-US" sz="5400" b="1">
                <a:solidFill>
                  <a:srgbClr val="131416"/>
                </a:solidFill>
                <a:latin typeface="Arimo Bold"/>
                <a:ea typeface="Arimo Bold"/>
                <a:cs typeface="Arimo Bold"/>
                <a:sym typeface="Arimo Bold"/>
              </a:rPr>
              <a:t>檢索增強生成 </a:t>
            </a:r>
          </a:p>
          <a:p>
            <a:pPr algn="l">
              <a:lnSpc>
                <a:spcPts val="4500"/>
              </a:lnSpc>
            </a:pPr>
            <a:r>
              <a:rPr lang="en-US" sz="3600" b="1">
                <a:solidFill>
                  <a:srgbClr val="131416"/>
                </a:solidFill>
                <a:latin typeface="Arimo Bold"/>
                <a:ea typeface="Arimo Bold"/>
                <a:cs typeface="Arimo Bold"/>
                <a:sym typeface="Arimo Bold"/>
              </a:rPr>
              <a:t>常見使用場景/ 應用</a:t>
            </a:r>
          </a:p>
        </p:txBody>
      </p:sp>
      <p:graphicFrame>
        <p:nvGraphicFramePr>
          <p:cNvPr id="14" name="Table 14"/>
          <p:cNvGraphicFramePr>
            <a:graphicFrameLocks noGrp="1"/>
          </p:cNvGraphicFramePr>
          <p:nvPr/>
        </p:nvGraphicFramePr>
        <p:xfrm>
          <a:off x="1573193" y="2845402"/>
          <a:ext cx="15141614" cy="4415221"/>
        </p:xfrm>
        <a:graphic>
          <a:graphicData uri="http://schemas.openxmlformats.org/drawingml/2006/table">
            <a:tbl>
              <a:tblPr/>
              <a:tblGrid>
                <a:gridCol w="51066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141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2074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16990">
                <a:tc>
                  <a:txBody>
                    <a:bodyPr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799">
                          <a:solidFill>
                            <a:srgbClr val="0957D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Question &amp; Answering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799">
                          <a:solidFill>
                            <a:srgbClr val="0957D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Chatbots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799">
                          <a:solidFill>
                            <a:srgbClr val="0957D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Agents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98231">
                <a:tc>
                  <a:txBody>
                    <a:bodyPr/>
                    <a:lstStyle/>
                    <a:p>
                      <a:pPr algn="l">
                        <a:lnSpc>
                          <a:spcPts val="3863"/>
                        </a:lnSpc>
                        <a:defRPr/>
                      </a:pPr>
                      <a:r>
                        <a:rPr lang="en-US" sz="2799" dirty="0" err="1">
                          <a:solidFill>
                            <a:srgbClr val="131416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對文件資料進行語意搜尋或綱要擷取</a:t>
                      </a:r>
                      <a:endParaRPr lang="en-US" sz="1100" dirty="0"/>
                    </a:p>
                    <a:p>
                      <a:pPr algn="l">
                        <a:lnSpc>
                          <a:spcPts val="3863"/>
                        </a:lnSpc>
                      </a:pPr>
                      <a:r>
                        <a:rPr lang="en-US" sz="2799" dirty="0" err="1">
                          <a:solidFill>
                            <a:srgbClr val="131416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可能會涉及特定的複合資料或資料來源</a:t>
                      </a:r>
                      <a:endParaRPr lang="en-US" sz="2799" dirty="0">
                        <a:solidFill>
                          <a:srgbClr val="131416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L="190500" marR="190500" marT="190500" marB="19050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863"/>
                        </a:lnSpc>
                        <a:defRPr/>
                      </a:pPr>
                      <a:r>
                        <a:rPr lang="en-US" sz="2799">
                          <a:solidFill>
                            <a:srgbClr val="363A3D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聊天機器人不只是解決單一的問題和答案，透過反覆詢問以獲得更多的問題解釋，或回答後續更多的問題。</a:t>
                      </a:r>
                      <a:endParaRPr lang="en-US" sz="1100"/>
                    </a:p>
                    <a:p>
                      <a:pPr algn="l">
                        <a:lnSpc>
                          <a:spcPts val="3863"/>
                        </a:lnSpc>
                      </a:pPr>
                      <a:endParaRPr lang="en-US" sz="1100"/>
                    </a:p>
                  </a:txBody>
                  <a:tcPr marL="190500" marR="190500" marT="190500" marB="19050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863"/>
                        </a:lnSpc>
                        <a:defRPr/>
                      </a:pPr>
                      <a:r>
                        <a:rPr lang="en-US" sz="2799" dirty="0">
                          <a:solidFill>
                            <a:srgbClr val="131416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「</a:t>
                      </a:r>
                      <a:r>
                        <a:rPr lang="en-US" sz="2799" dirty="0" err="1">
                          <a:solidFill>
                            <a:srgbClr val="131416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代理人」能夠接收使用者的輸入或查詢，並進行內部決策來執行該任務並回傳結果</a:t>
                      </a:r>
                      <a:r>
                        <a:rPr lang="en-US" sz="2799" dirty="0">
                          <a:solidFill>
                            <a:srgbClr val="131416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。</a:t>
                      </a:r>
                      <a:endParaRPr lang="en-US" sz="1100" dirty="0"/>
                    </a:p>
                    <a:p>
                      <a:pPr algn="l">
                        <a:lnSpc>
                          <a:spcPts val="3863"/>
                        </a:lnSpc>
                      </a:pPr>
                      <a:r>
                        <a:rPr lang="en-US" sz="2799" dirty="0" err="1">
                          <a:solidFill>
                            <a:srgbClr val="131416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這過程包括分析複雜的問題、規劃任務，以及記憶已完成的任務</a:t>
                      </a:r>
                      <a:r>
                        <a:rPr lang="en-US" sz="2799" dirty="0">
                          <a:solidFill>
                            <a:srgbClr val="131416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。</a:t>
                      </a:r>
                    </a:p>
                  </a:txBody>
                  <a:tcPr marL="190500" marR="190500" marT="190500" marB="19050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250756" y="0"/>
            <a:ext cx="11786489" cy="11786489"/>
          </a:xfrm>
          <a:custGeom>
            <a:avLst/>
            <a:gdLst/>
            <a:ahLst/>
            <a:cxnLst/>
            <a:rect l="l" t="t" r="r" b="b"/>
            <a:pathLst>
              <a:path w="11786489" h="11786489">
                <a:moveTo>
                  <a:pt x="0" y="0"/>
                </a:moveTo>
                <a:lnTo>
                  <a:pt x="11786488" y="0"/>
                </a:lnTo>
                <a:lnTo>
                  <a:pt x="11786488" y="11786489"/>
                </a:lnTo>
                <a:lnTo>
                  <a:pt x="0" y="117864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Freeform 3"/>
          <p:cNvSpPr/>
          <p:nvPr/>
        </p:nvSpPr>
        <p:spPr>
          <a:xfrm>
            <a:off x="0" y="0"/>
            <a:ext cx="18287999" cy="10287000"/>
          </a:xfrm>
          <a:custGeom>
            <a:avLst/>
            <a:gdLst/>
            <a:ahLst/>
            <a:cxnLst/>
            <a:rect l="l" t="t" r="r" b="b"/>
            <a:pathLst>
              <a:path w="18288000" h="16007504">
                <a:moveTo>
                  <a:pt x="0" y="0"/>
                </a:moveTo>
                <a:lnTo>
                  <a:pt x="18288000" y="0"/>
                </a:lnTo>
                <a:lnTo>
                  <a:pt x="18288000" y="16007505"/>
                </a:lnTo>
                <a:lnTo>
                  <a:pt x="0" y="1600750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1" t="-52116" r="-1" b="-25661"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4" name="Group 4"/>
          <p:cNvGrpSpPr/>
          <p:nvPr/>
        </p:nvGrpSpPr>
        <p:grpSpPr>
          <a:xfrm>
            <a:off x="1230653" y="1028700"/>
            <a:ext cx="16230600" cy="8229600"/>
            <a:chOff x="0" y="0"/>
            <a:chExt cx="4450555" cy="225662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450555" cy="2256620"/>
            </a:xfrm>
            <a:custGeom>
              <a:avLst/>
              <a:gdLst/>
              <a:ahLst/>
              <a:cxnLst/>
              <a:rect l="l" t="t" r="r" b="b"/>
              <a:pathLst>
                <a:path w="4450555" h="2256620">
                  <a:moveTo>
                    <a:pt x="0" y="0"/>
                  </a:moveTo>
                  <a:lnTo>
                    <a:pt x="4450555" y="0"/>
                  </a:lnTo>
                  <a:lnTo>
                    <a:pt x="4450555" y="2256620"/>
                  </a:lnTo>
                  <a:lnTo>
                    <a:pt x="0" y="2256620"/>
                  </a:lnTo>
                  <a:close/>
                </a:path>
              </a:pathLst>
            </a:custGeom>
            <a:solidFill>
              <a:srgbClr val="FFFFFF">
                <a:alpha val="80000"/>
              </a:srgbClr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57150"/>
              <a:ext cx="4450555" cy="23137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19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766876" y="3228784"/>
            <a:ext cx="14754248" cy="39882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511"/>
              </a:lnSpc>
            </a:pPr>
            <a:r>
              <a:rPr lang="en-US" sz="5199" dirty="0">
                <a:solidFill>
                  <a:srgbClr val="202124"/>
                </a:solidFill>
                <a:latin typeface="Sailors"/>
                <a:ea typeface="Sailors"/>
                <a:cs typeface="Sailors"/>
                <a:sym typeface="Sailors"/>
              </a:rPr>
              <a:t>1. </a:t>
            </a:r>
            <a:r>
              <a:rPr lang="en-US" sz="5199" dirty="0" err="1">
                <a:solidFill>
                  <a:srgbClr val="202124"/>
                </a:solidFill>
                <a:latin typeface="Sailors"/>
                <a:ea typeface="Sailors"/>
                <a:cs typeface="Sailors"/>
                <a:sym typeface="Sailors"/>
              </a:rPr>
              <a:t>甚麼是</a:t>
            </a:r>
            <a:r>
              <a:rPr lang="en-US" sz="5199" dirty="0">
                <a:solidFill>
                  <a:srgbClr val="202124"/>
                </a:solidFill>
                <a:latin typeface="Sailors"/>
                <a:ea typeface="Sailors"/>
                <a:cs typeface="Sailors"/>
                <a:sym typeface="Sailors"/>
              </a:rPr>
              <a:t> RAG?</a:t>
            </a:r>
          </a:p>
          <a:p>
            <a:pPr algn="just">
              <a:lnSpc>
                <a:spcPts val="2967"/>
              </a:lnSpc>
            </a:pPr>
            <a:r>
              <a:rPr lang="en-US" sz="2799" dirty="0">
                <a:solidFill>
                  <a:srgbClr val="202124"/>
                </a:solidFill>
                <a:latin typeface="Sailors"/>
                <a:ea typeface="Sailors"/>
                <a:cs typeface="Sailors"/>
                <a:sym typeface="Sailors"/>
              </a:rPr>
              <a:t>      </a:t>
            </a:r>
            <a:r>
              <a:rPr lang="en-US" sz="2799" dirty="0">
                <a:solidFill>
                  <a:srgbClr val="4285F4"/>
                </a:solidFill>
                <a:latin typeface="Sailors Italics"/>
                <a:sym typeface="Sailors"/>
              </a:rPr>
              <a:t>What's RAG?</a:t>
            </a:r>
          </a:p>
          <a:p>
            <a:pPr algn="just">
              <a:lnSpc>
                <a:spcPts val="1272"/>
              </a:lnSpc>
            </a:pPr>
            <a:r>
              <a:rPr lang="en-US" sz="1200" dirty="0">
                <a:solidFill>
                  <a:srgbClr val="202124"/>
                </a:solidFill>
                <a:latin typeface="Sailors"/>
                <a:ea typeface="Sailors"/>
                <a:cs typeface="Sailors"/>
                <a:sym typeface="Sailors"/>
              </a:rPr>
              <a:t>  </a:t>
            </a:r>
          </a:p>
          <a:p>
            <a:pPr algn="just">
              <a:lnSpc>
                <a:spcPts val="1272"/>
              </a:lnSpc>
            </a:pPr>
            <a:endParaRPr lang="en-US" sz="1200" dirty="0">
              <a:solidFill>
                <a:srgbClr val="202124"/>
              </a:solidFill>
              <a:latin typeface="Sailors"/>
              <a:ea typeface="Sailors"/>
              <a:cs typeface="Sailors"/>
              <a:sym typeface="Sailors"/>
            </a:endParaRPr>
          </a:p>
          <a:p>
            <a:pPr algn="just">
              <a:lnSpc>
                <a:spcPts val="5511"/>
              </a:lnSpc>
            </a:pPr>
            <a:r>
              <a:rPr lang="en-US" sz="5199" dirty="0">
                <a:solidFill>
                  <a:srgbClr val="202124"/>
                </a:solidFill>
                <a:latin typeface="Sailors"/>
                <a:ea typeface="Sailors"/>
                <a:cs typeface="Sailors"/>
                <a:sym typeface="Sailors"/>
              </a:rPr>
              <a:t>2. </a:t>
            </a:r>
            <a:r>
              <a:rPr lang="en-US" sz="5199" dirty="0" err="1">
                <a:solidFill>
                  <a:srgbClr val="202124"/>
                </a:solidFill>
                <a:latin typeface="Sailors"/>
                <a:ea typeface="Sailors"/>
                <a:cs typeface="Sailors"/>
                <a:sym typeface="Sailors"/>
              </a:rPr>
              <a:t>RAG優勢與其他調校差異比較</a:t>
            </a:r>
            <a:endParaRPr lang="en-US" sz="5199" dirty="0">
              <a:solidFill>
                <a:srgbClr val="202124"/>
              </a:solidFill>
              <a:latin typeface="Sailors"/>
              <a:ea typeface="Sailors"/>
              <a:cs typeface="Sailors"/>
              <a:sym typeface="Sailors"/>
            </a:endParaRPr>
          </a:p>
          <a:p>
            <a:pPr algn="just">
              <a:lnSpc>
                <a:spcPts val="2967"/>
              </a:lnSpc>
            </a:pPr>
            <a:r>
              <a:rPr lang="en-US" sz="2799" dirty="0">
                <a:solidFill>
                  <a:srgbClr val="202124"/>
                </a:solidFill>
                <a:latin typeface="Sailors"/>
                <a:ea typeface="Sailors"/>
                <a:cs typeface="Sailors"/>
                <a:sym typeface="Sailors"/>
              </a:rPr>
              <a:t>      </a:t>
            </a:r>
            <a:r>
              <a:rPr lang="en-US" sz="2799" dirty="0">
                <a:solidFill>
                  <a:srgbClr val="4285F4"/>
                </a:solidFill>
                <a:latin typeface="Sailors Italics"/>
                <a:ea typeface="Sailors Italics"/>
                <a:cs typeface="Sailors Italics"/>
                <a:sym typeface="Sailors Italics"/>
              </a:rPr>
              <a:t>Differences between RAG and Fine tune</a:t>
            </a:r>
          </a:p>
          <a:p>
            <a:pPr algn="just">
              <a:lnSpc>
                <a:spcPts val="2967"/>
              </a:lnSpc>
            </a:pPr>
            <a:endParaRPr lang="en-US" sz="2799" i="1" dirty="0">
              <a:solidFill>
                <a:srgbClr val="4285F4"/>
              </a:solidFill>
              <a:latin typeface="Sailors Italics"/>
              <a:ea typeface="Sailors Italics"/>
              <a:cs typeface="Sailors Italics"/>
              <a:sym typeface="Sailors Italics"/>
            </a:endParaRPr>
          </a:p>
          <a:p>
            <a:pPr algn="just">
              <a:lnSpc>
                <a:spcPts val="5511"/>
              </a:lnSpc>
            </a:pPr>
            <a:r>
              <a:rPr lang="en-US" altLang="zh-TW" sz="5199" dirty="0">
                <a:solidFill>
                  <a:srgbClr val="202124"/>
                </a:solidFill>
                <a:latin typeface="Sailors"/>
                <a:ea typeface="Sailors"/>
                <a:cs typeface="Sailors"/>
                <a:sym typeface="Sailors"/>
              </a:rPr>
              <a:t>3</a:t>
            </a:r>
            <a:r>
              <a:rPr lang="en-US" sz="5199" dirty="0">
                <a:solidFill>
                  <a:srgbClr val="202124"/>
                </a:solidFill>
                <a:latin typeface="Sailors"/>
                <a:ea typeface="Sailors"/>
                <a:cs typeface="Sailors"/>
                <a:sym typeface="Sailors"/>
              </a:rPr>
              <a:t>. </a:t>
            </a:r>
            <a:r>
              <a:rPr lang="en-US" sz="5199" dirty="0" err="1">
                <a:solidFill>
                  <a:srgbClr val="202124"/>
                </a:solidFill>
                <a:latin typeface="Sailors"/>
                <a:ea typeface="Sailors"/>
                <a:cs typeface="Sailors"/>
                <a:sym typeface="Sailors"/>
              </a:rPr>
              <a:t>使用</a:t>
            </a:r>
            <a:r>
              <a:rPr lang="en-US" sz="5199" dirty="0">
                <a:solidFill>
                  <a:srgbClr val="202124"/>
                </a:solidFill>
                <a:latin typeface="Sailors"/>
                <a:ea typeface="Sailors"/>
                <a:cs typeface="Sailors"/>
                <a:sym typeface="Sailors"/>
              </a:rPr>
              <a:t> Vertex AI Gemini </a:t>
            </a:r>
            <a:r>
              <a:rPr lang="en-US" sz="5199" dirty="0" err="1">
                <a:solidFill>
                  <a:srgbClr val="202124"/>
                </a:solidFill>
                <a:latin typeface="Sailors"/>
                <a:ea typeface="Sailors"/>
                <a:cs typeface="Sailors"/>
                <a:sym typeface="Sailors"/>
              </a:rPr>
              <a:t>API實踐RAG技術</a:t>
            </a:r>
            <a:endParaRPr lang="en-US" sz="5199" dirty="0">
              <a:solidFill>
                <a:srgbClr val="202124"/>
              </a:solidFill>
              <a:latin typeface="Sailors"/>
              <a:ea typeface="Sailors"/>
              <a:cs typeface="Sailors"/>
              <a:sym typeface="Sailors"/>
            </a:endParaRPr>
          </a:p>
          <a:p>
            <a:pPr algn="just">
              <a:lnSpc>
                <a:spcPts val="2967"/>
              </a:lnSpc>
            </a:pPr>
            <a:r>
              <a:rPr lang="en-US" sz="2799" dirty="0">
                <a:solidFill>
                  <a:srgbClr val="202124"/>
                </a:solidFill>
                <a:latin typeface="Sailors"/>
                <a:ea typeface="Sailors"/>
                <a:cs typeface="Sailors"/>
                <a:sym typeface="Sailors"/>
              </a:rPr>
              <a:t>      </a:t>
            </a:r>
            <a:r>
              <a:rPr lang="en-US" sz="2799" dirty="0">
                <a:solidFill>
                  <a:srgbClr val="4285F4"/>
                </a:solidFill>
                <a:latin typeface="Sailors Italics"/>
                <a:ea typeface="Sailors Italics"/>
                <a:cs typeface="Sailors Italics"/>
                <a:sym typeface="Sailors Italics"/>
              </a:rPr>
              <a:t>Implement RAG using Vertex AI Gemini AP</a:t>
            </a:r>
            <a:r>
              <a:rPr lang="en-US" altLang="zh-TW" sz="2799" dirty="0">
                <a:solidFill>
                  <a:srgbClr val="4285F4"/>
                </a:solidFill>
                <a:latin typeface="Sailors Italics"/>
                <a:ea typeface="Sailors Italics"/>
                <a:cs typeface="Sailors Italics"/>
                <a:sym typeface="Sailors Italics"/>
              </a:rPr>
              <a:t>I</a:t>
            </a:r>
            <a:endParaRPr lang="en-US" sz="2799" dirty="0">
              <a:solidFill>
                <a:srgbClr val="4285F4"/>
              </a:solidFill>
              <a:latin typeface="Sailors Italics"/>
              <a:ea typeface="Sailors Italics"/>
              <a:cs typeface="Sailors Italics"/>
              <a:sym typeface="Sailors Italics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230653" y="1828566"/>
            <a:ext cx="4469414" cy="832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20"/>
              </a:lnSpc>
            </a:pPr>
            <a:r>
              <a:rPr lang="en-US" sz="6000" b="1">
                <a:solidFill>
                  <a:srgbClr val="202124"/>
                </a:solidFill>
                <a:latin typeface="Arimo Bold"/>
                <a:ea typeface="Arimo Bold"/>
                <a:cs typeface="Arimo Bold"/>
                <a:sym typeface="Arimo Bold"/>
              </a:rPr>
              <a:t>主題大綱</a:t>
            </a:r>
          </a:p>
        </p:txBody>
      </p:sp>
      <p:grpSp>
        <p:nvGrpSpPr>
          <p:cNvPr id="16" name="Group 5">
            <a:extLst>
              <a:ext uri="{FF2B5EF4-FFF2-40B4-BE49-F238E27FC236}">
                <a16:creationId xmlns:a16="http://schemas.microsoft.com/office/drawing/2014/main" id="{424BF621-C124-4C4E-CEB5-56F45C9DDD51}"/>
              </a:ext>
            </a:extLst>
          </p:cNvPr>
          <p:cNvGrpSpPr/>
          <p:nvPr/>
        </p:nvGrpSpPr>
        <p:grpSpPr>
          <a:xfrm>
            <a:off x="14173200" y="9182100"/>
            <a:ext cx="3975325" cy="975736"/>
            <a:chOff x="0" y="0"/>
            <a:chExt cx="5300433" cy="1300981"/>
          </a:xfrm>
        </p:grpSpPr>
        <p:grpSp>
          <p:nvGrpSpPr>
            <p:cNvPr id="17" name="Group 6">
              <a:extLst>
                <a:ext uri="{FF2B5EF4-FFF2-40B4-BE49-F238E27FC236}">
                  <a16:creationId xmlns:a16="http://schemas.microsoft.com/office/drawing/2014/main" id="{ED70D883-C5E9-3DA1-6EFF-5D3E0771CDDD}"/>
                </a:ext>
              </a:extLst>
            </p:cNvPr>
            <p:cNvGrpSpPr/>
            <p:nvPr/>
          </p:nvGrpSpPr>
          <p:grpSpPr>
            <a:xfrm>
              <a:off x="0" y="0"/>
              <a:ext cx="5300433" cy="1300981"/>
              <a:chOff x="0" y="0"/>
              <a:chExt cx="1415854" cy="347519"/>
            </a:xfrm>
          </p:grpSpPr>
          <p:sp>
            <p:nvSpPr>
              <p:cNvPr id="21" name="Freeform 7">
                <a:extLst>
                  <a:ext uri="{FF2B5EF4-FFF2-40B4-BE49-F238E27FC236}">
                    <a16:creationId xmlns:a16="http://schemas.microsoft.com/office/drawing/2014/main" id="{1DD645A5-0CAE-5E33-746F-191FD0EE18ED}"/>
                  </a:ext>
                </a:extLst>
              </p:cNvPr>
              <p:cNvSpPr/>
              <p:nvPr/>
            </p:nvSpPr>
            <p:spPr>
              <a:xfrm>
                <a:off x="0" y="0"/>
                <a:ext cx="1415854" cy="347519"/>
              </a:xfrm>
              <a:custGeom>
                <a:avLst/>
                <a:gdLst/>
                <a:ahLst/>
                <a:cxnLst/>
                <a:rect l="l" t="t" r="r" b="b"/>
                <a:pathLst>
                  <a:path w="1415854" h="347519">
                    <a:moveTo>
                      <a:pt x="149937" y="0"/>
                    </a:moveTo>
                    <a:lnTo>
                      <a:pt x="1265917" y="0"/>
                    </a:lnTo>
                    <a:cubicBezTo>
                      <a:pt x="1348725" y="0"/>
                      <a:pt x="1415854" y="67129"/>
                      <a:pt x="1415854" y="149937"/>
                    </a:cubicBezTo>
                    <a:lnTo>
                      <a:pt x="1415854" y="197581"/>
                    </a:lnTo>
                    <a:cubicBezTo>
                      <a:pt x="1415854" y="237347"/>
                      <a:pt x="1400057" y="275484"/>
                      <a:pt x="1371939" y="303603"/>
                    </a:cubicBezTo>
                    <a:cubicBezTo>
                      <a:pt x="1343820" y="331722"/>
                      <a:pt x="1305683" y="347519"/>
                      <a:pt x="1265917" y="347519"/>
                    </a:cubicBezTo>
                    <a:lnTo>
                      <a:pt x="149937" y="347519"/>
                    </a:lnTo>
                    <a:cubicBezTo>
                      <a:pt x="110171" y="347519"/>
                      <a:pt x="72034" y="331722"/>
                      <a:pt x="43916" y="303603"/>
                    </a:cubicBezTo>
                    <a:cubicBezTo>
                      <a:pt x="15797" y="275484"/>
                      <a:pt x="0" y="237347"/>
                      <a:pt x="0" y="197581"/>
                    </a:cubicBezTo>
                    <a:lnTo>
                      <a:pt x="0" y="149937"/>
                    </a:lnTo>
                    <a:cubicBezTo>
                      <a:pt x="0" y="67129"/>
                      <a:pt x="67129" y="0"/>
                      <a:pt x="149937" y="0"/>
                    </a:cubicBezTo>
                    <a:close/>
                  </a:path>
                </a:pathLst>
              </a:custGeom>
              <a:solidFill>
                <a:srgbClr val="000000">
                  <a:alpha val="80000"/>
                </a:srgbClr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2" name="TextBox 8">
                <a:extLst>
                  <a:ext uri="{FF2B5EF4-FFF2-40B4-BE49-F238E27FC236}">
                    <a16:creationId xmlns:a16="http://schemas.microsoft.com/office/drawing/2014/main" id="{1EF7E58A-D578-E4AF-6B54-A62BF2F7F476}"/>
                  </a:ext>
                </a:extLst>
              </p:cNvPr>
              <p:cNvSpPr txBox="1"/>
              <p:nvPr/>
            </p:nvSpPr>
            <p:spPr>
              <a:xfrm>
                <a:off x="0" y="-57150"/>
                <a:ext cx="1415854" cy="40466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920"/>
                  </a:lnSpc>
                </a:pPr>
                <a:endParaRPr/>
              </a:p>
            </p:txBody>
          </p:sp>
        </p:grp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44E4D8BE-EC1C-11CA-A115-256E78509AC6}"/>
                </a:ext>
              </a:extLst>
            </p:cNvPr>
            <p:cNvSpPr/>
            <p:nvPr/>
          </p:nvSpPr>
          <p:spPr>
            <a:xfrm>
              <a:off x="1997141" y="36318"/>
              <a:ext cx="1306150" cy="682728"/>
            </a:xfrm>
            <a:custGeom>
              <a:avLst/>
              <a:gdLst/>
              <a:ahLst/>
              <a:cxnLst/>
              <a:rect l="l" t="t" r="r" b="b"/>
              <a:pathLst>
                <a:path w="1306150" h="682728">
                  <a:moveTo>
                    <a:pt x="0" y="0"/>
                  </a:moveTo>
                  <a:lnTo>
                    <a:pt x="1306150" y="0"/>
                  </a:lnTo>
                  <a:lnTo>
                    <a:pt x="1306150" y="682728"/>
                  </a:lnTo>
                  <a:lnTo>
                    <a:pt x="0" y="6827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109092" t="-22874" r="-108814" b="-181225"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9" name="TextBox 10">
              <a:extLst>
                <a:ext uri="{FF2B5EF4-FFF2-40B4-BE49-F238E27FC236}">
                  <a16:creationId xmlns:a16="http://schemas.microsoft.com/office/drawing/2014/main" id="{3684B5DE-785E-175A-E669-5D0A838E3FC9}"/>
                </a:ext>
              </a:extLst>
            </p:cNvPr>
            <p:cNvSpPr txBox="1"/>
            <p:nvPr/>
          </p:nvSpPr>
          <p:spPr>
            <a:xfrm>
              <a:off x="430548" y="1003154"/>
              <a:ext cx="4439336" cy="2714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683"/>
                </a:lnSpc>
              </a:pPr>
              <a:r>
                <a:rPr lang="en-US" sz="1202" b="1">
                  <a:solidFill>
                    <a:srgbClr val="FFFFF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On Campus</a:t>
              </a:r>
              <a:r>
                <a:rPr lang="en-US" sz="1202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 ‧ National Sun Yat-sen University</a:t>
              </a:r>
            </a:p>
          </p:txBody>
        </p:sp>
        <p:sp>
          <p:nvSpPr>
            <p:cNvPr id="20" name="TextBox 11">
              <a:extLst>
                <a:ext uri="{FF2B5EF4-FFF2-40B4-BE49-F238E27FC236}">
                  <a16:creationId xmlns:a16="http://schemas.microsoft.com/office/drawing/2014/main" id="{DDD5BD9D-3258-4577-B96A-551F1079E53A}"/>
                </a:ext>
              </a:extLst>
            </p:cNvPr>
            <p:cNvSpPr txBox="1"/>
            <p:nvPr/>
          </p:nvSpPr>
          <p:spPr>
            <a:xfrm>
              <a:off x="430548" y="651469"/>
              <a:ext cx="4439336" cy="3802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438"/>
                </a:lnSpc>
              </a:pPr>
              <a:r>
                <a:rPr lang="en-US" sz="1741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Google Developer Groups</a:t>
              </a: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3">
            <a:extLst>
              <a:ext uri="{FF2B5EF4-FFF2-40B4-BE49-F238E27FC236}">
                <a16:creationId xmlns:a16="http://schemas.microsoft.com/office/drawing/2014/main" id="{06A4F8DB-1F6B-5A0A-CD6C-984CE968D126}"/>
              </a:ext>
            </a:extLst>
          </p:cNvPr>
          <p:cNvSpPr/>
          <p:nvPr/>
        </p:nvSpPr>
        <p:spPr>
          <a:xfrm>
            <a:off x="0" y="0"/>
            <a:ext cx="18287999" cy="10287000"/>
          </a:xfrm>
          <a:custGeom>
            <a:avLst/>
            <a:gdLst/>
            <a:ahLst/>
            <a:cxnLst/>
            <a:rect l="l" t="t" r="r" b="b"/>
            <a:pathLst>
              <a:path w="18288000" h="16007504">
                <a:moveTo>
                  <a:pt x="0" y="0"/>
                </a:moveTo>
                <a:lnTo>
                  <a:pt x="18288000" y="0"/>
                </a:lnTo>
                <a:lnTo>
                  <a:pt x="18288000" y="16007505"/>
                </a:lnTo>
                <a:lnTo>
                  <a:pt x="0" y="1600750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1" t="-52116" r="-1" b="-25661"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4" name="Group 4"/>
          <p:cNvGrpSpPr/>
          <p:nvPr/>
        </p:nvGrpSpPr>
        <p:grpSpPr>
          <a:xfrm>
            <a:off x="1028700" y="881261"/>
            <a:ext cx="16230600" cy="8229600"/>
            <a:chOff x="0" y="0"/>
            <a:chExt cx="4450555" cy="225662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450555" cy="2256620"/>
            </a:xfrm>
            <a:custGeom>
              <a:avLst/>
              <a:gdLst/>
              <a:ahLst/>
              <a:cxnLst/>
              <a:rect l="l" t="t" r="r" b="b"/>
              <a:pathLst>
                <a:path w="4450555" h="2256620">
                  <a:moveTo>
                    <a:pt x="0" y="0"/>
                  </a:moveTo>
                  <a:lnTo>
                    <a:pt x="4450555" y="0"/>
                  </a:lnTo>
                  <a:lnTo>
                    <a:pt x="4450555" y="2256620"/>
                  </a:lnTo>
                  <a:lnTo>
                    <a:pt x="0" y="2256620"/>
                  </a:lnTo>
                  <a:close/>
                </a:path>
              </a:pathLst>
            </a:custGeom>
            <a:solidFill>
              <a:srgbClr val="FFFFFF">
                <a:alpha val="89804"/>
              </a:srgbClr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57150"/>
              <a:ext cx="4450555" cy="23137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1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82688" y="9110861"/>
            <a:ext cx="3975325" cy="972620"/>
            <a:chOff x="0" y="0"/>
            <a:chExt cx="1415854" cy="34640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415854" cy="346409"/>
            </a:xfrm>
            <a:custGeom>
              <a:avLst/>
              <a:gdLst/>
              <a:ahLst/>
              <a:cxnLst/>
              <a:rect l="l" t="t" r="r" b="b"/>
              <a:pathLst>
                <a:path w="1415854" h="346409">
                  <a:moveTo>
                    <a:pt x="173205" y="0"/>
                  </a:moveTo>
                  <a:lnTo>
                    <a:pt x="1242650" y="0"/>
                  </a:lnTo>
                  <a:cubicBezTo>
                    <a:pt x="1338308" y="0"/>
                    <a:pt x="1415854" y="77546"/>
                    <a:pt x="1415854" y="173205"/>
                  </a:cubicBezTo>
                  <a:lnTo>
                    <a:pt x="1415854" y="173205"/>
                  </a:lnTo>
                  <a:cubicBezTo>
                    <a:pt x="1415854" y="219141"/>
                    <a:pt x="1397606" y="263197"/>
                    <a:pt x="1365124" y="295679"/>
                  </a:cubicBezTo>
                  <a:cubicBezTo>
                    <a:pt x="1332642" y="328161"/>
                    <a:pt x="1288586" y="346409"/>
                    <a:pt x="1242650" y="346409"/>
                  </a:cubicBezTo>
                  <a:lnTo>
                    <a:pt x="173205" y="346409"/>
                  </a:lnTo>
                  <a:cubicBezTo>
                    <a:pt x="77546" y="346409"/>
                    <a:pt x="0" y="268863"/>
                    <a:pt x="0" y="173205"/>
                  </a:cubicBezTo>
                  <a:lnTo>
                    <a:pt x="0" y="173205"/>
                  </a:lnTo>
                  <a:cubicBezTo>
                    <a:pt x="0" y="77546"/>
                    <a:pt x="77546" y="0"/>
                    <a:pt x="173205" y="0"/>
                  </a:cubicBezTo>
                  <a:close/>
                </a:path>
              </a:pathLst>
            </a:custGeom>
            <a:solidFill>
              <a:srgbClr val="000000">
                <a:alpha val="80000"/>
              </a:srgbClr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57150"/>
              <a:ext cx="1415854" cy="403559"/>
            </a:xfrm>
            <a:prstGeom prst="rect">
              <a:avLst/>
            </a:prstGeom>
          </p:spPr>
          <p:txBody>
            <a:bodyPr lIns="39111" tIns="39111" rIns="39111" bIns="39111" rtlCol="0" anchor="ctr"/>
            <a:lstStyle/>
            <a:p>
              <a:pPr algn="ctr">
                <a:lnSpc>
                  <a:spcPts val="3920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580543" y="9138099"/>
            <a:ext cx="979613" cy="512046"/>
          </a:xfrm>
          <a:custGeom>
            <a:avLst/>
            <a:gdLst/>
            <a:ahLst/>
            <a:cxnLst/>
            <a:rect l="l" t="t" r="r" b="b"/>
            <a:pathLst>
              <a:path w="1306150" h="682728">
                <a:moveTo>
                  <a:pt x="0" y="0"/>
                </a:moveTo>
                <a:lnTo>
                  <a:pt x="1306150" y="0"/>
                </a:lnTo>
                <a:lnTo>
                  <a:pt x="1306150" y="682728"/>
                </a:lnTo>
                <a:lnTo>
                  <a:pt x="0" y="68272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09092" t="-22874" r="-108814" b="-181225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1" name="TextBox 11"/>
          <p:cNvSpPr txBox="1"/>
          <p:nvPr/>
        </p:nvSpPr>
        <p:spPr>
          <a:xfrm>
            <a:off x="405599" y="9863226"/>
            <a:ext cx="3329502" cy="2004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3"/>
              </a:lnSpc>
            </a:pPr>
            <a:r>
              <a:rPr lang="en-US" sz="1202" b="1">
                <a:solidFill>
                  <a:srgbClr val="4285F4"/>
                </a:solidFill>
                <a:latin typeface="DM Sans Bold"/>
                <a:ea typeface="DM Sans Bold"/>
                <a:cs typeface="DM Sans Bold"/>
                <a:sym typeface="DM Sans Bold"/>
              </a:rPr>
              <a:t>On Campus</a:t>
            </a:r>
            <a:r>
              <a:rPr lang="en-US" sz="1202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‧ National Sun Yat-sen University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05599" y="9599462"/>
            <a:ext cx="3329502" cy="285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38"/>
              </a:lnSpc>
            </a:pPr>
            <a:r>
              <a:rPr lang="en-US" sz="174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Google Developer Groups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08874" y="1141164"/>
            <a:ext cx="12362775" cy="1457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50"/>
              </a:lnSpc>
            </a:pPr>
            <a:r>
              <a:rPr lang="en-US" sz="5400" b="1">
                <a:solidFill>
                  <a:srgbClr val="131416"/>
                </a:solidFill>
                <a:latin typeface="Arimo Bold"/>
                <a:ea typeface="Arimo Bold"/>
                <a:cs typeface="Arimo Bold"/>
                <a:sym typeface="Arimo Bold"/>
              </a:rPr>
              <a:t>檢索增強生成 </a:t>
            </a:r>
          </a:p>
          <a:p>
            <a:pPr algn="l">
              <a:lnSpc>
                <a:spcPts val="4500"/>
              </a:lnSpc>
            </a:pPr>
            <a:r>
              <a:rPr lang="en-US" sz="3600" b="1">
                <a:solidFill>
                  <a:srgbClr val="131416"/>
                </a:solidFill>
                <a:latin typeface="Arimo Bold"/>
                <a:ea typeface="Arimo Bold"/>
                <a:cs typeface="Arimo Bold"/>
                <a:sym typeface="Arimo Bold"/>
              </a:rPr>
              <a:t>常見使用場景/ 應用</a:t>
            </a:r>
          </a:p>
        </p:txBody>
      </p:sp>
      <p:graphicFrame>
        <p:nvGraphicFramePr>
          <p:cNvPr id="14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1881167"/>
              </p:ext>
            </p:extLst>
          </p:nvPr>
        </p:nvGraphicFramePr>
        <p:xfrm>
          <a:off x="1573193" y="2846979"/>
          <a:ext cx="15141614" cy="4415221"/>
        </p:xfrm>
        <a:graphic>
          <a:graphicData uri="http://schemas.openxmlformats.org/drawingml/2006/table">
            <a:tbl>
              <a:tblPr/>
              <a:tblGrid>
                <a:gridCol w="51066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141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2074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16990">
                <a:tc>
                  <a:txBody>
                    <a:bodyPr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799" dirty="0">
                          <a:solidFill>
                            <a:srgbClr val="0957D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Question &amp; Answering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799">
                          <a:solidFill>
                            <a:srgbClr val="0957D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Chatbots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799">
                          <a:solidFill>
                            <a:srgbClr val="0957D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Agents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98231">
                <a:tc>
                  <a:txBody>
                    <a:bodyPr/>
                    <a:lstStyle/>
                    <a:p>
                      <a:pPr algn="l">
                        <a:lnSpc>
                          <a:spcPts val="3863"/>
                        </a:lnSpc>
                        <a:defRPr/>
                      </a:pPr>
                      <a:r>
                        <a:rPr lang="en-US" sz="2799" dirty="0" err="1">
                          <a:solidFill>
                            <a:srgbClr val="131416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對文件資料進行語意搜尋或綱要擷取</a:t>
                      </a:r>
                      <a:r>
                        <a:rPr lang="en-US" sz="2799" dirty="0">
                          <a:solidFill>
                            <a:srgbClr val="131416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。</a:t>
                      </a:r>
                    </a:p>
                    <a:p>
                      <a:pPr algn="l">
                        <a:lnSpc>
                          <a:spcPts val="3863"/>
                        </a:lnSpc>
                        <a:defRPr/>
                      </a:pPr>
                      <a:r>
                        <a:rPr lang="en-US" sz="2799" dirty="0" err="1">
                          <a:solidFill>
                            <a:srgbClr val="131416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也可以使用查詢的方式來回答外部資料情形</a:t>
                      </a:r>
                      <a:r>
                        <a:rPr lang="en-US" sz="2799" dirty="0">
                          <a:solidFill>
                            <a:srgbClr val="131416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。</a:t>
                      </a:r>
                      <a:endParaRPr lang="en-US" sz="1100" dirty="0"/>
                    </a:p>
                  </a:txBody>
                  <a:tcPr marL="190500" marR="190500" marT="190500" marB="19050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863"/>
                        </a:lnSpc>
                        <a:defRPr/>
                      </a:pPr>
                      <a:r>
                        <a:rPr lang="en-US" sz="2799" dirty="0" err="1">
                          <a:solidFill>
                            <a:srgbClr val="363A3D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聊天機器人可以</a:t>
                      </a:r>
                      <a:r>
                        <a:rPr lang="en-US" sz="2799" dirty="0" err="1">
                          <a:solidFill>
                            <a:schemeClr val="tx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透過反覆詢問以獲得更多的問題解釋，或回答後續更多的問題</a:t>
                      </a:r>
                      <a:r>
                        <a:rPr lang="en-US" sz="2799" dirty="0">
                          <a:solidFill>
                            <a:srgbClr val="363A3D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。</a:t>
                      </a:r>
                      <a:endParaRPr lang="en-US" sz="1100" dirty="0"/>
                    </a:p>
                    <a:p>
                      <a:pPr algn="l">
                        <a:lnSpc>
                          <a:spcPts val="3863"/>
                        </a:lnSpc>
                      </a:pPr>
                      <a:endParaRPr lang="en-US" sz="1100" dirty="0"/>
                    </a:p>
                  </a:txBody>
                  <a:tcPr marL="190500" marR="190500" marT="190500" marB="19050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863"/>
                        </a:lnSpc>
                        <a:defRPr/>
                      </a:pPr>
                      <a:r>
                        <a:rPr lang="en-US" sz="2799" dirty="0">
                          <a:solidFill>
                            <a:srgbClr val="131416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「</a:t>
                      </a:r>
                      <a:r>
                        <a:rPr lang="en-US" sz="2799" dirty="0" err="1">
                          <a:solidFill>
                            <a:srgbClr val="131416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代理人」能夠接透過使用者的輸入</a:t>
                      </a:r>
                      <a:r>
                        <a:rPr lang="en-US" sz="2799" dirty="0" err="1">
                          <a:solidFill>
                            <a:schemeClr val="tx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來進行決策並執行該任務並回傳結果</a:t>
                      </a:r>
                      <a:r>
                        <a:rPr lang="en-US" sz="2799" dirty="0">
                          <a:solidFill>
                            <a:schemeClr val="tx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。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  <a:p>
                      <a:pPr algn="l">
                        <a:lnSpc>
                          <a:spcPts val="3863"/>
                        </a:lnSpc>
                      </a:pPr>
                      <a:r>
                        <a:rPr lang="en-US" sz="2799" dirty="0" err="1">
                          <a:solidFill>
                            <a:srgbClr val="131416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這過程包括分析複雜的問題、規劃任務，</a:t>
                      </a:r>
                      <a:r>
                        <a:rPr lang="en-US" sz="2799" dirty="0" err="1">
                          <a:solidFill>
                            <a:schemeClr val="tx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以及記憶已完成的任務</a:t>
                      </a:r>
                      <a:r>
                        <a:rPr lang="en-US" sz="2799" dirty="0">
                          <a:solidFill>
                            <a:schemeClr val="tx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。</a:t>
                      </a:r>
                    </a:p>
                  </a:txBody>
                  <a:tcPr marL="190500" marR="190500" marT="190500" marB="19050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5" name="TextBox 15"/>
          <p:cNvSpPr txBox="1"/>
          <p:nvPr/>
        </p:nvSpPr>
        <p:spPr>
          <a:xfrm>
            <a:off x="3968551" y="7424125"/>
            <a:ext cx="10350897" cy="1464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 dirty="0" err="1">
                <a:solidFill>
                  <a:srgbClr val="000000"/>
                </a:solidFill>
                <a:latin typeface="WenQuanYi"/>
                <a:ea typeface="WenQuanYi"/>
                <a:cs typeface="WenQuanYi"/>
                <a:sym typeface="WenQuanYi"/>
              </a:rPr>
              <a:t>三者都具備"使用外部資料"的情形</a:t>
            </a:r>
            <a:endParaRPr lang="en-US" sz="4200" dirty="0">
              <a:solidFill>
                <a:srgbClr val="000000"/>
              </a:solidFill>
              <a:latin typeface="WenQuanYi"/>
              <a:ea typeface="WenQuanYi"/>
              <a:cs typeface="WenQuanYi"/>
              <a:sym typeface="WenQuanYi"/>
            </a:endParaRPr>
          </a:p>
          <a:p>
            <a:pPr algn="ctr">
              <a:lnSpc>
                <a:spcPts val="5880"/>
              </a:lnSpc>
            </a:pPr>
            <a:r>
              <a:rPr lang="en-US" sz="4200" dirty="0" err="1">
                <a:solidFill>
                  <a:srgbClr val="000000"/>
                </a:solidFill>
                <a:latin typeface="WenQuanYi"/>
                <a:ea typeface="WenQuanYi"/>
                <a:cs typeface="WenQuanYi"/>
                <a:sym typeface="WenQuanYi"/>
              </a:rPr>
              <a:t>特別適合使用RAG技術來加強建構</a:t>
            </a:r>
            <a:endParaRPr lang="en-US" sz="4200" dirty="0">
              <a:solidFill>
                <a:srgbClr val="000000"/>
              </a:solidFill>
              <a:latin typeface="WenQuanYi"/>
              <a:ea typeface="WenQuanYi"/>
              <a:cs typeface="WenQuanYi"/>
              <a:sym typeface="WenQuanY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914400" y="2600500"/>
            <a:ext cx="16178775" cy="5851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519"/>
              </a:lnSpc>
            </a:pPr>
            <a:r>
              <a:rPr lang="en-US" sz="12000" b="1" dirty="0">
                <a:solidFill>
                  <a:srgbClr val="202124"/>
                </a:solidFill>
                <a:latin typeface="Arimo Bold"/>
                <a:ea typeface="Arimo Bold"/>
                <a:cs typeface="Arimo Bold"/>
                <a:sym typeface="Arimo Bold"/>
              </a:rPr>
              <a:t>02</a:t>
            </a:r>
          </a:p>
          <a:p>
            <a:pPr algn="l">
              <a:lnSpc>
                <a:spcPts val="11519"/>
              </a:lnSpc>
            </a:pPr>
            <a:r>
              <a:rPr lang="en-US" sz="12000" b="1" dirty="0" err="1">
                <a:solidFill>
                  <a:srgbClr val="202124"/>
                </a:solidFill>
                <a:latin typeface="Arimo Bold"/>
                <a:ea typeface="Arimo Bold"/>
                <a:cs typeface="Arimo Bold"/>
                <a:sym typeface="Arimo Bold"/>
              </a:rPr>
              <a:t>RAG的優勢與</a:t>
            </a:r>
            <a:endParaRPr lang="en-US" sz="12000" b="1" dirty="0">
              <a:solidFill>
                <a:srgbClr val="202124"/>
              </a:solidFill>
              <a:latin typeface="Arimo Bold"/>
              <a:ea typeface="Arimo Bold"/>
              <a:cs typeface="Arimo Bold"/>
              <a:sym typeface="Arimo Bold"/>
            </a:endParaRPr>
          </a:p>
          <a:p>
            <a:pPr algn="l">
              <a:lnSpc>
                <a:spcPts val="11519"/>
              </a:lnSpc>
            </a:pPr>
            <a:r>
              <a:rPr lang="en-US" sz="12000" b="1" dirty="0" err="1">
                <a:solidFill>
                  <a:srgbClr val="202124"/>
                </a:solidFill>
                <a:latin typeface="Arimo Bold"/>
                <a:ea typeface="Arimo Bold"/>
                <a:cs typeface="Arimo Bold"/>
                <a:sym typeface="Arimo Bold"/>
              </a:rPr>
              <a:t>其他調校的差異</a:t>
            </a:r>
            <a:endParaRPr lang="en-US" sz="12000" b="1" dirty="0">
              <a:solidFill>
                <a:srgbClr val="202124"/>
              </a:solidFill>
              <a:latin typeface="Arimo Bold"/>
              <a:ea typeface="Arimo Bold"/>
              <a:cs typeface="Arimo Bold"/>
              <a:sym typeface="Arimo Bold"/>
            </a:endParaRPr>
          </a:p>
          <a:p>
            <a:pPr algn="l">
              <a:lnSpc>
                <a:spcPts val="3072"/>
              </a:lnSpc>
            </a:pPr>
            <a:endParaRPr lang="en-US" sz="12000" b="1" dirty="0">
              <a:solidFill>
                <a:srgbClr val="202124"/>
              </a:solidFill>
              <a:latin typeface="Arimo Bold"/>
              <a:ea typeface="Arimo Bold"/>
              <a:cs typeface="Arimo Bold"/>
              <a:sym typeface="Arimo Bold"/>
            </a:endParaRPr>
          </a:p>
          <a:p>
            <a:pPr algn="l">
              <a:lnSpc>
                <a:spcPts val="3456"/>
              </a:lnSpc>
            </a:pPr>
            <a:endParaRPr lang="en-US" sz="12000" b="1" dirty="0">
              <a:solidFill>
                <a:srgbClr val="202124"/>
              </a:solidFill>
              <a:latin typeface="Arimo Bold"/>
              <a:ea typeface="Arimo Bold"/>
              <a:cs typeface="Arimo Bold"/>
              <a:sym typeface="Arimo Bold"/>
            </a:endParaRPr>
          </a:p>
          <a:p>
            <a:pPr algn="l">
              <a:lnSpc>
                <a:spcPts val="2351"/>
              </a:lnSpc>
            </a:pPr>
            <a:endParaRPr lang="en-US" sz="12000" b="1" dirty="0">
              <a:solidFill>
                <a:srgbClr val="202124"/>
              </a:solidFill>
              <a:latin typeface="Arimo Bold"/>
              <a:ea typeface="Arimo Bold"/>
              <a:cs typeface="Arimo Bold"/>
              <a:sym typeface="Arimo Bold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914400" y="914378"/>
            <a:ext cx="16276254" cy="190500"/>
          </a:xfrm>
          <a:custGeom>
            <a:avLst/>
            <a:gdLst/>
            <a:ahLst/>
            <a:cxnLst/>
            <a:rect l="l" t="t" r="r" b="b"/>
            <a:pathLst>
              <a:path w="16276254" h="190500">
                <a:moveTo>
                  <a:pt x="0" y="0"/>
                </a:moveTo>
                <a:lnTo>
                  <a:pt x="16276254" y="0"/>
                </a:lnTo>
                <a:lnTo>
                  <a:pt x="16276254" y="190500"/>
                </a:lnTo>
                <a:lnTo>
                  <a:pt x="0" y="1905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21046" b="-121046"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14" name="Group 5">
            <a:extLst>
              <a:ext uri="{FF2B5EF4-FFF2-40B4-BE49-F238E27FC236}">
                <a16:creationId xmlns:a16="http://schemas.microsoft.com/office/drawing/2014/main" id="{6CC4BA86-D96C-E0DC-5D4D-3D7A11042324}"/>
              </a:ext>
            </a:extLst>
          </p:cNvPr>
          <p:cNvGrpSpPr/>
          <p:nvPr/>
        </p:nvGrpSpPr>
        <p:grpSpPr>
          <a:xfrm>
            <a:off x="14173200" y="9182100"/>
            <a:ext cx="3975325" cy="975736"/>
            <a:chOff x="0" y="0"/>
            <a:chExt cx="5300433" cy="1300981"/>
          </a:xfrm>
        </p:grpSpPr>
        <p:grpSp>
          <p:nvGrpSpPr>
            <p:cNvPr id="15" name="Group 6">
              <a:extLst>
                <a:ext uri="{FF2B5EF4-FFF2-40B4-BE49-F238E27FC236}">
                  <a16:creationId xmlns:a16="http://schemas.microsoft.com/office/drawing/2014/main" id="{08417422-B1FE-EC52-6439-9886393F5D64}"/>
                </a:ext>
              </a:extLst>
            </p:cNvPr>
            <p:cNvGrpSpPr/>
            <p:nvPr/>
          </p:nvGrpSpPr>
          <p:grpSpPr>
            <a:xfrm>
              <a:off x="0" y="0"/>
              <a:ext cx="5300433" cy="1300981"/>
              <a:chOff x="0" y="0"/>
              <a:chExt cx="1415854" cy="347519"/>
            </a:xfrm>
          </p:grpSpPr>
          <p:sp>
            <p:nvSpPr>
              <p:cNvPr id="19" name="Freeform 7">
                <a:extLst>
                  <a:ext uri="{FF2B5EF4-FFF2-40B4-BE49-F238E27FC236}">
                    <a16:creationId xmlns:a16="http://schemas.microsoft.com/office/drawing/2014/main" id="{63E7908A-E404-1181-E87F-0E1F6BED941E}"/>
                  </a:ext>
                </a:extLst>
              </p:cNvPr>
              <p:cNvSpPr/>
              <p:nvPr/>
            </p:nvSpPr>
            <p:spPr>
              <a:xfrm>
                <a:off x="0" y="0"/>
                <a:ext cx="1415854" cy="347519"/>
              </a:xfrm>
              <a:custGeom>
                <a:avLst/>
                <a:gdLst/>
                <a:ahLst/>
                <a:cxnLst/>
                <a:rect l="l" t="t" r="r" b="b"/>
                <a:pathLst>
                  <a:path w="1415854" h="347519">
                    <a:moveTo>
                      <a:pt x="149937" y="0"/>
                    </a:moveTo>
                    <a:lnTo>
                      <a:pt x="1265917" y="0"/>
                    </a:lnTo>
                    <a:cubicBezTo>
                      <a:pt x="1348725" y="0"/>
                      <a:pt x="1415854" y="67129"/>
                      <a:pt x="1415854" y="149937"/>
                    </a:cubicBezTo>
                    <a:lnTo>
                      <a:pt x="1415854" y="197581"/>
                    </a:lnTo>
                    <a:cubicBezTo>
                      <a:pt x="1415854" y="237347"/>
                      <a:pt x="1400057" y="275484"/>
                      <a:pt x="1371939" y="303603"/>
                    </a:cubicBezTo>
                    <a:cubicBezTo>
                      <a:pt x="1343820" y="331722"/>
                      <a:pt x="1305683" y="347519"/>
                      <a:pt x="1265917" y="347519"/>
                    </a:cubicBezTo>
                    <a:lnTo>
                      <a:pt x="149937" y="347519"/>
                    </a:lnTo>
                    <a:cubicBezTo>
                      <a:pt x="110171" y="347519"/>
                      <a:pt x="72034" y="331722"/>
                      <a:pt x="43916" y="303603"/>
                    </a:cubicBezTo>
                    <a:cubicBezTo>
                      <a:pt x="15797" y="275484"/>
                      <a:pt x="0" y="237347"/>
                      <a:pt x="0" y="197581"/>
                    </a:cubicBezTo>
                    <a:lnTo>
                      <a:pt x="0" y="149937"/>
                    </a:lnTo>
                    <a:cubicBezTo>
                      <a:pt x="0" y="67129"/>
                      <a:pt x="67129" y="0"/>
                      <a:pt x="149937" y="0"/>
                    </a:cubicBezTo>
                    <a:close/>
                  </a:path>
                </a:pathLst>
              </a:custGeom>
              <a:solidFill>
                <a:srgbClr val="000000">
                  <a:alpha val="80000"/>
                </a:srgbClr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0" name="TextBox 8">
                <a:extLst>
                  <a:ext uri="{FF2B5EF4-FFF2-40B4-BE49-F238E27FC236}">
                    <a16:creationId xmlns:a16="http://schemas.microsoft.com/office/drawing/2014/main" id="{98D68788-34DC-0313-86B6-2D0262A1EDA2}"/>
                  </a:ext>
                </a:extLst>
              </p:cNvPr>
              <p:cNvSpPr txBox="1"/>
              <p:nvPr/>
            </p:nvSpPr>
            <p:spPr>
              <a:xfrm>
                <a:off x="0" y="-57150"/>
                <a:ext cx="1415854" cy="40466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920"/>
                  </a:lnSpc>
                </a:pPr>
                <a:endParaRPr/>
              </a:p>
            </p:txBody>
          </p:sp>
        </p:grp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6C44AAD0-BFA4-F3FA-F893-25EE55F74960}"/>
                </a:ext>
              </a:extLst>
            </p:cNvPr>
            <p:cNvSpPr/>
            <p:nvPr/>
          </p:nvSpPr>
          <p:spPr>
            <a:xfrm>
              <a:off x="1997141" y="36318"/>
              <a:ext cx="1306150" cy="682728"/>
            </a:xfrm>
            <a:custGeom>
              <a:avLst/>
              <a:gdLst/>
              <a:ahLst/>
              <a:cxnLst/>
              <a:rect l="l" t="t" r="r" b="b"/>
              <a:pathLst>
                <a:path w="1306150" h="682728">
                  <a:moveTo>
                    <a:pt x="0" y="0"/>
                  </a:moveTo>
                  <a:lnTo>
                    <a:pt x="1306150" y="0"/>
                  </a:lnTo>
                  <a:lnTo>
                    <a:pt x="1306150" y="682728"/>
                  </a:lnTo>
                  <a:lnTo>
                    <a:pt x="0" y="6827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109092" t="-22874" r="-108814" b="-181225"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7" name="TextBox 10">
              <a:extLst>
                <a:ext uri="{FF2B5EF4-FFF2-40B4-BE49-F238E27FC236}">
                  <a16:creationId xmlns:a16="http://schemas.microsoft.com/office/drawing/2014/main" id="{E6CDC34C-7005-9059-0ABD-F37A784359CE}"/>
                </a:ext>
              </a:extLst>
            </p:cNvPr>
            <p:cNvSpPr txBox="1"/>
            <p:nvPr/>
          </p:nvSpPr>
          <p:spPr>
            <a:xfrm>
              <a:off x="430548" y="1003154"/>
              <a:ext cx="4439336" cy="2714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683"/>
                </a:lnSpc>
              </a:pPr>
              <a:r>
                <a:rPr lang="en-US" sz="1202" b="1">
                  <a:solidFill>
                    <a:srgbClr val="FFFFF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On Campus</a:t>
              </a:r>
              <a:r>
                <a:rPr lang="en-US" sz="1202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 ‧ National Sun Yat-sen University</a:t>
              </a:r>
            </a:p>
          </p:txBody>
        </p:sp>
        <p:sp>
          <p:nvSpPr>
            <p:cNvPr id="18" name="TextBox 11">
              <a:extLst>
                <a:ext uri="{FF2B5EF4-FFF2-40B4-BE49-F238E27FC236}">
                  <a16:creationId xmlns:a16="http://schemas.microsoft.com/office/drawing/2014/main" id="{CAE8435A-5B85-15A9-311A-8D9465C791E6}"/>
                </a:ext>
              </a:extLst>
            </p:cNvPr>
            <p:cNvSpPr txBox="1"/>
            <p:nvPr/>
          </p:nvSpPr>
          <p:spPr>
            <a:xfrm>
              <a:off x="430548" y="651469"/>
              <a:ext cx="4439336" cy="3802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438"/>
                </a:lnSpc>
              </a:pPr>
              <a:r>
                <a:rPr lang="en-US" sz="1741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Google Developer Groups</a:t>
              </a:r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3">
            <a:extLst>
              <a:ext uri="{FF2B5EF4-FFF2-40B4-BE49-F238E27FC236}">
                <a16:creationId xmlns:a16="http://schemas.microsoft.com/office/drawing/2014/main" id="{D61A1C49-7752-3EC6-2040-7DE0B9545DA6}"/>
              </a:ext>
            </a:extLst>
          </p:cNvPr>
          <p:cNvSpPr/>
          <p:nvPr/>
        </p:nvSpPr>
        <p:spPr>
          <a:xfrm>
            <a:off x="0" y="0"/>
            <a:ext cx="18287999" cy="10287000"/>
          </a:xfrm>
          <a:custGeom>
            <a:avLst/>
            <a:gdLst/>
            <a:ahLst/>
            <a:cxnLst/>
            <a:rect l="l" t="t" r="r" b="b"/>
            <a:pathLst>
              <a:path w="18288000" h="16007504">
                <a:moveTo>
                  <a:pt x="0" y="0"/>
                </a:moveTo>
                <a:lnTo>
                  <a:pt x="18288000" y="0"/>
                </a:lnTo>
                <a:lnTo>
                  <a:pt x="18288000" y="16007505"/>
                </a:lnTo>
                <a:lnTo>
                  <a:pt x="0" y="1600750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1" t="-52116" r="-1" b="-25661"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4" name="Group 4"/>
          <p:cNvGrpSpPr/>
          <p:nvPr/>
        </p:nvGrpSpPr>
        <p:grpSpPr>
          <a:xfrm>
            <a:off x="1028700" y="881261"/>
            <a:ext cx="16230600" cy="8229600"/>
            <a:chOff x="0" y="0"/>
            <a:chExt cx="4450555" cy="225662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450555" cy="2256620"/>
            </a:xfrm>
            <a:custGeom>
              <a:avLst/>
              <a:gdLst/>
              <a:ahLst/>
              <a:cxnLst/>
              <a:rect l="l" t="t" r="r" b="b"/>
              <a:pathLst>
                <a:path w="4450555" h="2256620">
                  <a:moveTo>
                    <a:pt x="0" y="0"/>
                  </a:moveTo>
                  <a:lnTo>
                    <a:pt x="4450555" y="0"/>
                  </a:lnTo>
                  <a:lnTo>
                    <a:pt x="4450555" y="2256620"/>
                  </a:lnTo>
                  <a:lnTo>
                    <a:pt x="0" y="2256620"/>
                  </a:lnTo>
                  <a:close/>
                </a:path>
              </a:pathLst>
            </a:custGeom>
            <a:solidFill>
              <a:srgbClr val="FFFFFF">
                <a:alpha val="89804"/>
              </a:srgbClr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57150"/>
              <a:ext cx="4450555" cy="23137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1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82688" y="9110861"/>
            <a:ext cx="3975325" cy="972620"/>
            <a:chOff x="0" y="0"/>
            <a:chExt cx="1415854" cy="34640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415854" cy="346409"/>
            </a:xfrm>
            <a:custGeom>
              <a:avLst/>
              <a:gdLst/>
              <a:ahLst/>
              <a:cxnLst/>
              <a:rect l="l" t="t" r="r" b="b"/>
              <a:pathLst>
                <a:path w="1415854" h="346409">
                  <a:moveTo>
                    <a:pt x="173205" y="0"/>
                  </a:moveTo>
                  <a:lnTo>
                    <a:pt x="1242650" y="0"/>
                  </a:lnTo>
                  <a:cubicBezTo>
                    <a:pt x="1338308" y="0"/>
                    <a:pt x="1415854" y="77546"/>
                    <a:pt x="1415854" y="173205"/>
                  </a:cubicBezTo>
                  <a:lnTo>
                    <a:pt x="1415854" y="173205"/>
                  </a:lnTo>
                  <a:cubicBezTo>
                    <a:pt x="1415854" y="219141"/>
                    <a:pt x="1397606" y="263197"/>
                    <a:pt x="1365124" y="295679"/>
                  </a:cubicBezTo>
                  <a:cubicBezTo>
                    <a:pt x="1332642" y="328161"/>
                    <a:pt x="1288586" y="346409"/>
                    <a:pt x="1242650" y="346409"/>
                  </a:cubicBezTo>
                  <a:lnTo>
                    <a:pt x="173205" y="346409"/>
                  </a:lnTo>
                  <a:cubicBezTo>
                    <a:pt x="77546" y="346409"/>
                    <a:pt x="0" y="268863"/>
                    <a:pt x="0" y="173205"/>
                  </a:cubicBezTo>
                  <a:lnTo>
                    <a:pt x="0" y="173205"/>
                  </a:lnTo>
                  <a:cubicBezTo>
                    <a:pt x="0" y="77546"/>
                    <a:pt x="77546" y="0"/>
                    <a:pt x="173205" y="0"/>
                  </a:cubicBezTo>
                  <a:close/>
                </a:path>
              </a:pathLst>
            </a:custGeom>
            <a:solidFill>
              <a:srgbClr val="000000">
                <a:alpha val="80000"/>
              </a:srgbClr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57150"/>
              <a:ext cx="1415854" cy="403559"/>
            </a:xfrm>
            <a:prstGeom prst="rect">
              <a:avLst/>
            </a:prstGeom>
          </p:spPr>
          <p:txBody>
            <a:bodyPr lIns="39111" tIns="39111" rIns="39111" bIns="39111" rtlCol="0" anchor="ctr"/>
            <a:lstStyle/>
            <a:p>
              <a:pPr algn="ctr">
                <a:lnSpc>
                  <a:spcPts val="3920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580543" y="9138099"/>
            <a:ext cx="979613" cy="512046"/>
          </a:xfrm>
          <a:custGeom>
            <a:avLst/>
            <a:gdLst/>
            <a:ahLst/>
            <a:cxnLst/>
            <a:rect l="l" t="t" r="r" b="b"/>
            <a:pathLst>
              <a:path w="1306150" h="682728">
                <a:moveTo>
                  <a:pt x="0" y="0"/>
                </a:moveTo>
                <a:lnTo>
                  <a:pt x="1306150" y="0"/>
                </a:lnTo>
                <a:lnTo>
                  <a:pt x="1306150" y="682728"/>
                </a:lnTo>
                <a:lnTo>
                  <a:pt x="0" y="68272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09092" t="-22874" r="-108814" b="-181225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1" name="TextBox 11"/>
          <p:cNvSpPr txBox="1"/>
          <p:nvPr/>
        </p:nvSpPr>
        <p:spPr>
          <a:xfrm>
            <a:off x="405599" y="9863226"/>
            <a:ext cx="3329502" cy="2004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3"/>
              </a:lnSpc>
            </a:pPr>
            <a:r>
              <a:rPr lang="en-US" sz="1202" b="1">
                <a:solidFill>
                  <a:srgbClr val="4285F4"/>
                </a:solidFill>
                <a:latin typeface="DM Sans Bold"/>
                <a:ea typeface="DM Sans Bold"/>
                <a:cs typeface="DM Sans Bold"/>
                <a:sym typeface="DM Sans Bold"/>
              </a:rPr>
              <a:t>On Campus</a:t>
            </a:r>
            <a:r>
              <a:rPr lang="en-US" sz="1202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‧ National Sun Yat-sen University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05599" y="9599462"/>
            <a:ext cx="3329502" cy="285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38"/>
              </a:lnSpc>
            </a:pPr>
            <a:r>
              <a:rPr lang="en-US" sz="174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Google Developer Groups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89356" y="1042939"/>
            <a:ext cx="12114587" cy="1592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452"/>
              </a:lnSpc>
            </a:pPr>
            <a:r>
              <a:rPr lang="en-US" sz="5400" b="1">
                <a:solidFill>
                  <a:srgbClr val="181818"/>
                </a:solidFill>
                <a:latin typeface="Arimo Bold"/>
                <a:ea typeface="Arimo Bold"/>
                <a:cs typeface="Arimo Bold"/>
                <a:sym typeface="Arimo Bold"/>
              </a:rPr>
              <a:t>Fine–tune vs RAG?</a:t>
            </a:r>
          </a:p>
          <a:p>
            <a:pPr algn="l">
              <a:lnSpc>
                <a:spcPts val="4967"/>
              </a:lnSpc>
            </a:pPr>
            <a:r>
              <a:rPr lang="en-US" sz="3600" b="1">
                <a:solidFill>
                  <a:srgbClr val="181818"/>
                </a:solidFill>
                <a:latin typeface="Arimo Bold"/>
                <a:ea typeface="Arimo Bold"/>
                <a:cs typeface="Arimo Bold"/>
                <a:sym typeface="Arimo Bold"/>
              </a:rPr>
              <a:t>究竟差在哪?</a:t>
            </a:r>
          </a:p>
        </p:txBody>
      </p:sp>
      <p:sp>
        <p:nvSpPr>
          <p:cNvPr id="14" name="Freeform 14"/>
          <p:cNvSpPr/>
          <p:nvPr/>
        </p:nvSpPr>
        <p:spPr>
          <a:xfrm>
            <a:off x="9634731" y="3228364"/>
            <a:ext cx="7274113" cy="4563184"/>
          </a:xfrm>
          <a:custGeom>
            <a:avLst/>
            <a:gdLst/>
            <a:ahLst/>
            <a:cxnLst/>
            <a:rect l="l" t="t" r="r" b="b"/>
            <a:pathLst>
              <a:path w="7274113" h="4563184">
                <a:moveTo>
                  <a:pt x="0" y="0"/>
                </a:moveTo>
                <a:lnTo>
                  <a:pt x="7274113" y="0"/>
                </a:lnTo>
                <a:lnTo>
                  <a:pt x="7274113" y="4563183"/>
                </a:lnTo>
                <a:lnTo>
                  <a:pt x="0" y="456318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426" r="-2612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5" name="TextBox 15"/>
          <p:cNvSpPr txBox="1"/>
          <p:nvPr/>
        </p:nvSpPr>
        <p:spPr>
          <a:xfrm>
            <a:off x="1091568" y="8734533"/>
            <a:ext cx="10938310" cy="328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34"/>
              </a:lnSpc>
            </a:pPr>
            <a:r>
              <a:rPr lang="en-US" sz="1763" u="sng">
                <a:solidFill>
                  <a:srgbClr val="1155CC"/>
                </a:solidFill>
                <a:latin typeface="Arimo"/>
                <a:ea typeface="Arimo"/>
                <a:cs typeface="Arimo"/>
                <a:sym typeface="Arimo"/>
                <a:hlinkClick r:id="rId6" tooltip="https://towardsdatascience.com/rag-vs-finetuning-which-is-the-best-tool-to-boost-your-llm-application-94654b1eaba7"/>
              </a:rPr>
              <a:t>RAG vs Finetuning — Which Is the Best Tool to Boost Your LLM Application?</a:t>
            </a:r>
          </a:p>
        </p:txBody>
      </p:sp>
      <p:graphicFrame>
        <p:nvGraphicFramePr>
          <p:cNvPr id="16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888150"/>
              </p:ext>
            </p:extLst>
          </p:nvPr>
        </p:nvGraphicFramePr>
        <p:xfrm>
          <a:off x="1268600" y="3482631"/>
          <a:ext cx="8073223" cy="3961307"/>
        </p:xfrm>
        <a:graphic>
          <a:graphicData uri="http://schemas.openxmlformats.org/drawingml/2006/table">
            <a:tbl>
              <a:tblPr/>
              <a:tblGrid>
                <a:gridCol w="36512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259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960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55304">
                <a:tc>
                  <a:txBody>
                    <a:bodyPr/>
                    <a:lstStyle/>
                    <a:p>
                      <a:pPr algn="l">
                        <a:lnSpc>
                          <a:spcPts val="1646"/>
                        </a:lnSpc>
                        <a:defRPr/>
                      </a:pPr>
                      <a:endParaRPr lang="en-US" sz="1100"/>
                    </a:p>
                  </a:txBody>
                  <a:tcPr marL="89590" marR="89590" marT="89590" marB="89590" anchor="ctr">
                    <a:lnL w="9146" cap="flat" cmpd="sng" algn="ctr">
                      <a:solidFill>
                        <a:srgbClr val="E8F3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146" cap="flat" cmpd="sng" algn="ctr">
                      <a:solidFill>
                        <a:srgbClr val="E8F3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146" cap="flat" cmpd="sng" algn="ctr">
                      <a:solidFill>
                        <a:srgbClr val="E8F3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146" cap="flat" cmpd="sng" algn="ctr">
                      <a:solidFill>
                        <a:srgbClr val="E8F3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22"/>
                        </a:lnSpc>
                        <a:defRPr/>
                      </a:pPr>
                      <a:r>
                        <a:rPr lang="en-US" sz="2351">
                          <a:solidFill>
                            <a:srgbClr val="FFFFFF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Fine-Tuning</a:t>
                      </a:r>
                      <a:endParaRPr lang="en-US" sz="1100"/>
                    </a:p>
                  </a:txBody>
                  <a:tcPr marL="89590" marR="89590" marT="89590" marB="89590" anchor="ctr">
                    <a:lnL w="9146" cap="flat" cmpd="sng" algn="ctr">
                      <a:solidFill>
                        <a:srgbClr val="E8F3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146" cap="flat" cmpd="sng" algn="ctr">
                      <a:solidFill>
                        <a:srgbClr val="E8F3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146" cap="flat" cmpd="sng" algn="ctr">
                      <a:solidFill>
                        <a:srgbClr val="E8F3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146" cap="flat" cmpd="sng" algn="ctr">
                      <a:solidFill>
                        <a:srgbClr val="E8F3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285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22"/>
                        </a:lnSpc>
                        <a:defRPr/>
                      </a:pPr>
                      <a:r>
                        <a:rPr lang="en-US" sz="2351">
                          <a:solidFill>
                            <a:srgbClr val="FFFFFF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RAG</a:t>
                      </a:r>
                      <a:endParaRPr lang="en-US" sz="1100"/>
                    </a:p>
                  </a:txBody>
                  <a:tcPr marL="89590" marR="89590" marT="89590" marB="89590" anchor="ctr">
                    <a:lnL w="9146" cap="flat" cmpd="sng" algn="ctr">
                      <a:solidFill>
                        <a:srgbClr val="E8F3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146" cap="flat" cmpd="sng" algn="ctr">
                      <a:solidFill>
                        <a:srgbClr val="E8F3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146" cap="flat" cmpd="sng" algn="ctr">
                      <a:solidFill>
                        <a:srgbClr val="E8F3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146" cap="flat" cmpd="sng" algn="ctr">
                      <a:solidFill>
                        <a:srgbClr val="E8F3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433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5823">
                <a:tc>
                  <a:txBody>
                    <a:bodyPr/>
                    <a:lstStyle/>
                    <a:p>
                      <a:pPr algn="l">
                        <a:lnSpc>
                          <a:spcPts val="2587"/>
                        </a:lnSpc>
                        <a:defRPr/>
                      </a:pPr>
                      <a:r>
                        <a:rPr lang="en-US" sz="2155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是否適用外部知識?</a:t>
                      </a:r>
                      <a:endParaRPr lang="en-US" sz="1100"/>
                    </a:p>
                  </a:txBody>
                  <a:tcPr marL="89590" marR="89590" marT="89590" marB="89590" anchor="ctr">
                    <a:lnL w="914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14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146" cap="flat" cmpd="sng" algn="ctr">
                      <a:solidFill>
                        <a:srgbClr val="E8F3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146" cap="flat" cmpd="sng" algn="ctr">
                      <a:solidFill>
                        <a:srgbClr val="E8F0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87"/>
                        </a:lnSpc>
                        <a:defRPr/>
                      </a:pPr>
                      <a:r>
                        <a:rPr lang="en-US" sz="2155" dirty="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❌</a:t>
                      </a:r>
                      <a:endParaRPr lang="en-US" sz="1100" dirty="0"/>
                    </a:p>
                  </a:txBody>
                  <a:tcPr marL="89590" marR="89590" marT="89590" marB="89590" anchor="ctr">
                    <a:lnL w="914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14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146" cap="flat" cmpd="sng" algn="ctr">
                      <a:solidFill>
                        <a:srgbClr val="E8F3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146" cap="flat" cmpd="sng" algn="ctr">
                      <a:solidFill>
                        <a:srgbClr val="E8F0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87"/>
                        </a:lnSpc>
                        <a:defRPr/>
                      </a:pPr>
                      <a:r>
                        <a:rPr lang="en-US" sz="2155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✅</a:t>
                      </a:r>
                      <a:endParaRPr lang="en-US" sz="1100"/>
                    </a:p>
                  </a:txBody>
                  <a:tcPr marL="89590" marR="89590" marT="89590" marB="89590" anchor="ctr">
                    <a:lnL w="914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14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146" cap="flat" cmpd="sng" algn="ctr">
                      <a:solidFill>
                        <a:srgbClr val="E8F3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146" cap="flat" cmpd="sng" algn="ctr">
                      <a:solidFill>
                        <a:srgbClr val="E8F0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7858">
                <a:tc>
                  <a:txBody>
                    <a:bodyPr/>
                    <a:lstStyle/>
                    <a:p>
                      <a:pPr algn="l">
                        <a:lnSpc>
                          <a:spcPts val="2587"/>
                        </a:lnSpc>
                        <a:defRPr/>
                      </a:pPr>
                      <a:r>
                        <a:rPr lang="en-US" sz="2155" dirty="0" err="1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是否適用於多個模型</a:t>
                      </a:r>
                      <a:r>
                        <a:rPr lang="en-US" sz="2155" dirty="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?</a:t>
                      </a:r>
                      <a:endParaRPr lang="en-US" sz="1100" dirty="0"/>
                    </a:p>
                  </a:txBody>
                  <a:tcPr marL="89590" marR="89590" marT="89590" marB="89590" anchor="ctr">
                    <a:lnL w="914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14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146" cap="flat" cmpd="sng" algn="ctr">
                      <a:solidFill>
                        <a:srgbClr val="E8F0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146" cap="flat" cmpd="sng" algn="ctr">
                      <a:solidFill>
                        <a:srgbClr val="E8F0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ts val="258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155" kern="1200" dirty="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</a:rPr>
                        <a:t>❌</a:t>
                      </a:r>
                    </a:p>
                  </a:txBody>
                  <a:tcPr marL="89590" marR="89590" marT="89590" marB="89590" anchor="ctr">
                    <a:lnL w="914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14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146" cap="flat" cmpd="sng" algn="ctr">
                      <a:solidFill>
                        <a:srgbClr val="E8F0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146" cap="flat" cmpd="sng" algn="ctr">
                      <a:solidFill>
                        <a:srgbClr val="E8F0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258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155" dirty="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✅</a:t>
                      </a:r>
                    </a:p>
                  </a:txBody>
                  <a:tcPr marL="89590" marR="89590" marT="89590" marB="89590" anchor="ctr">
                    <a:lnL w="914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14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146" cap="flat" cmpd="sng" algn="ctr">
                      <a:solidFill>
                        <a:srgbClr val="E8F0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146" cap="flat" cmpd="sng" algn="ctr">
                      <a:solidFill>
                        <a:srgbClr val="E8F0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5823">
                <a:tc>
                  <a:txBody>
                    <a:bodyPr/>
                    <a:lstStyle/>
                    <a:p>
                      <a:pPr algn="l">
                        <a:lnSpc>
                          <a:spcPts val="2587"/>
                        </a:lnSpc>
                        <a:defRPr/>
                      </a:pPr>
                      <a:r>
                        <a:rPr lang="en-US" sz="2155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是否有效的減少機器幻覺?</a:t>
                      </a:r>
                      <a:endParaRPr lang="en-US" sz="1100"/>
                    </a:p>
                  </a:txBody>
                  <a:tcPr marL="89590" marR="89590" marT="89590" marB="89590" anchor="ctr">
                    <a:lnL w="914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14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146" cap="flat" cmpd="sng" algn="ctr">
                      <a:solidFill>
                        <a:srgbClr val="E8F0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146" cap="flat" cmpd="sng" algn="ctr">
                      <a:solidFill>
                        <a:srgbClr val="E8F0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258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kern="1200" dirty="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</a:rPr>
                        <a:t>❌/</a:t>
                      </a:r>
                      <a:r>
                        <a:rPr lang="en-US" altLang="zh-TW" sz="2160" dirty="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✅</a:t>
                      </a:r>
                      <a:endParaRPr lang="en-US" altLang="zh-TW" sz="2160" dirty="0"/>
                    </a:p>
                  </a:txBody>
                  <a:tcPr marL="89590" marR="89590" marT="89590" marB="89590" anchor="ctr">
                    <a:lnL w="914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14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146" cap="flat" cmpd="sng" algn="ctr">
                      <a:solidFill>
                        <a:srgbClr val="E8F0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146" cap="flat" cmpd="sng" algn="ctr">
                      <a:solidFill>
                        <a:srgbClr val="E8F0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87"/>
                        </a:lnSpc>
                        <a:defRPr/>
                      </a:pPr>
                      <a:r>
                        <a:rPr lang="en-US" sz="2155" dirty="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✅</a:t>
                      </a:r>
                      <a:endParaRPr lang="en-US" sz="1100" dirty="0"/>
                    </a:p>
                  </a:txBody>
                  <a:tcPr marL="89590" marR="89590" marT="89590" marB="89590" anchor="ctr">
                    <a:lnL w="914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14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146" cap="flat" cmpd="sng" algn="ctr">
                      <a:solidFill>
                        <a:srgbClr val="E8F0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146" cap="flat" cmpd="sng" algn="ctr">
                      <a:solidFill>
                        <a:srgbClr val="E8F0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27219">
                <a:tc>
                  <a:txBody>
                    <a:bodyPr/>
                    <a:lstStyle/>
                    <a:p>
                      <a:pPr algn="l">
                        <a:lnSpc>
                          <a:spcPts val="2587"/>
                        </a:lnSpc>
                        <a:defRPr/>
                      </a:pPr>
                      <a:r>
                        <a:rPr lang="en-US" sz="2155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資料是否可以動態化?</a:t>
                      </a:r>
                      <a:endParaRPr lang="en-US" sz="1100"/>
                    </a:p>
                  </a:txBody>
                  <a:tcPr marL="89590" marR="89590" marT="89590" marB="89590" anchor="ctr">
                    <a:lnL w="914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14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146" cap="flat" cmpd="sng" algn="ctr">
                      <a:solidFill>
                        <a:srgbClr val="E8F0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146" cap="flat" cmpd="sng" algn="ctr">
                      <a:solidFill>
                        <a:srgbClr val="E8F0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87"/>
                        </a:lnSpc>
                        <a:defRPr/>
                      </a:pPr>
                      <a:r>
                        <a:rPr lang="en-US" sz="2155" dirty="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❌</a:t>
                      </a:r>
                      <a:endParaRPr lang="en-US" sz="1100" dirty="0"/>
                    </a:p>
                  </a:txBody>
                  <a:tcPr marL="89590" marR="89590" marT="89590" marB="89590" anchor="ctr">
                    <a:lnL w="914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14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146" cap="flat" cmpd="sng" algn="ctr">
                      <a:solidFill>
                        <a:srgbClr val="E8F0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146" cap="flat" cmpd="sng" algn="ctr">
                      <a:solidFill>
                        <a:srgbClr val="E8F0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87"/>
                        </a:lnSpc>
                        <a:defRPr/>
                      </a:pPr>
                      <a:r>
                        <a:rPr lang="en-US" sz="2155" dirty="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✅</a:t>
                      </a:r>
                      <a:endParaRPr lang="en-US" sz="1100" dirty="0"/>
                    </a:p>
                  </a:txBody>
                  <a:tcPr marL="89590" marR="89590" marT="89590" marB="89590" anchor="ctr">
                    <a:lnL w="914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14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146" cap="flat" cmpd="sng" algn="ctr">
                      <a:solidFill>
                        <a:srgbClr val="E8F0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8293" cap="flat" cmpd="sng" algn="ctr">
                      <a:solidFill>
                        <a:srgbClr val="E8F0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09280">
                <a:tc>
                  <a:txBody>
                    <a:bodyPr/>
                    <a:lstStyle/>
                    <a:p>
                      <a:pPr algn="l">
                        <a:lnSpc>
                          <a:spcPts val="2587"/>
                        </a:lnSpc>
                        <a:defRPr/>
                      </a:pPr>
                      <a:r>
                        <a:rPr lang="en-US" sz="2155" dirty="0" err="1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是否</a:t>
                      </a:r>
                      <a:r>
                        <a:rPr lang="zh-TW" altLang="en-US" sz="2155" dirty="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可以</a:t>
                      </a:r>
                      <a:r>
                        <a:rPr lang="en-US" sz="2155" dirty="0" err="1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解釋結果來源</a:t>
                      </a:r>
                      <a:r>
                        <a:rPr lang="en-US" sz="2155" dirty="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?</a:t>
                      </a:r>
                      <a:endParaRPr lang="en-US" sz="1100" dirty="0"/>
                    </a:p>
                  </a:txBody>
                  <a:tcPr marL="89590" marR="89590" marT="89590" marB="89590" anchor="ctr">
                    <a:lnL w="914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14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146" cap="flat" cmpd="sng" algn="ctr">
                      <a:solidFill>
                        <a:srgbClr val="E8F0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146" cap="flat" cmpd="sng" algn="ctr">
                      <a:solidFill>
                        <a:srgbClr val="E8F0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87"/>
                        </a:lnSpc>
                        <a:defRPr/>
                      </a:pPr>
                      <a:r>
                        <a:rPr lang="en-US" sz="2155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❌</a:t>
                      </a:r>
                      <a:endParaRPr lang="en-US" sz="1100"/>
                    </a:p>
                  </a:txBody>
                  <a:tcPr marL="89590" marR="89590" marT="89590" marB="89590" anchor="ctr">
                    <a:lnL w="914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829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146" cap="flat" cmpd="sng" algn="ctr">
                      <a:solidFill>
                        <a:srgbClr val="E8F0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146" cap="flat" cmpd="sng" algn="ctr">
                      <a:solidFill>
                        <a:srgbClr val="E8F0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87"/>
                        </a:lnSpc>
                        <a:defRPr/>
                      </a:pPr>
                      <a:r>
                        <a:rPr lang="en-US" sz="2155" dirty="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✅</a:t>
                      </a:r>
                      <a:endParaRPr lang="en-US" sz="1100" dirty="0"/>
                    </a:p>
                  </a:txBody>
                  <a:tcPr marL="89590" marR="89590" marT="89590" marB="89590" anchor="ctr">
                    <a:lnL w="1829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829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8293" cap="flat" cmpd="sng" algn="ctr">
                      <a:solidFill>
                        <a:srgbClr val="E8F0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8293" cap="flat" cmpd="sng" algn="ctr">
                      <a:solidFill>
                        <a:srgbClr val="E8F0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3">
            <a:extLst>
              <a:ext uri="{FF2B5EF4-FFF2-40B4-BE49-F238E27FC236}">
                <a16:creationId xmlns:a16="http://schemas.microsoft.com/office/drawing/2014/main" id="{B8DE7F58-AF72-73DC-7A0C-A656A32F2AB8}"/>
              </a:ext>
            </a:extLst>
          </p:cNvPr>
          <p:cNvSpPr/>
          <p:nvPr/>
        </p:nvSpPr>
        <p:spPr>
          <a:xfrm>
            <a:off x="0" y="0"/>
            <a:ext cx="18287999" cy="10287000"/>
          </a:xfrm>
          <a:custGeom>
            <a:avLst/>
            <a:gdLst/>
            <a:ahLst/>
            <a:cxnLst/>
            <a:rect l="l" t="t" r="r" b="b"/>
            <a:pathLst>
              <a:path w="18288000" h="16007504">
                <a:moveTo>
                  <a:pt x="0" y="0"/>
                </a:moveTo>
                <a:lnTo>
                  <a:pt x="18288000" y="0"/>
                </a:lnTo>
                <a:lnTo>
                  <a:pt x="18288000" y="16007505"/>
                </a:lnTo>
                <a:lnTo>
                  <a:pt x="0" y="1600750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1" t="-52116" r="-1" b="-25661"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4" name="Group 4"/>
          <p:cNvGrpSpPr/>
          <p:nvPr/>
        </p:nvGrpSpPr>
        <p:grpSpPr>
          <a:xfrm>
            <a:off x="1028700" y="881261"/>
            <a:ext cx="16230600" cy="8229600"/>
            <a:chOff x="0" y="0"/>
            <a:chExt cx="4450555" cy="225662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450555" cy="2256620"/>
            </a:xfrm>
            <a:custGeom>
              <a:avLst/>
              <a:gdLst/>
              <a:ahLst/>
              <a:cxnLst/>
              <a:rect l="l" t="t" r="r" b="b"/>
              <a:pathLst>
                <a:path w="4450555" h="2256620">
                  <a:moveTo>
                    <a:pt x="0" y="0"/>
                  </a:moveTo>
                  <a:lnTo>
                    <a:pt x="4450555" y="0"/>
                  </a:lnTo>
                  <a:lnTo>
                    <a:pt x="4450555" y="2256620"/>
                  </a:lnTo>
                  <a:lnTo>
                    <a:pt x="0" y="2256620"/>
                  </a:lnTo>
                  <a:close/>
                </a:path>
              </a:pathLst>
            </a:custGeom>
            <a:solidFill>
              <a:srgbClr val="FFFFFF">
                <a:alpha val="89804"/>
              </a:srgbClr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57150"/>
              <a:ext cx="4450555" cy="23137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1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82688" y="9110861"/>
            <a:ext cx="3975325" cy="972620"/>
            <a:chOff x="0" y="0"/>
            <a:chExt cx="1415854" cy="34640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415854" cy="346409"/>
            </a:xfrm>
            <a:custGeom>
              <a:avLst/>
              <a:gdLst/>
              <a:ahLst/>
              <a:cxnLst/>
              <a:rect l="l" t="t" r="r" b="b"/>
              <a:pathLst>
                <a:path w="1415854" h="346409">
                  <a:moveTo>
                    <a:pt x="173205" y="0"/>
                  </a:moveTo>
                  <a:lnTo>
                    <a:pt x="1242650" y="0"/>
                  </a:lnTo>
                  <a:cubicBezTo>
                    <a:pt x="1338308" y="0"/>
                    <a:pt x="1415854" y="77546"/>
                    <a:pt x="1415854" y="173205"/>
                  </a:cubicBezTo>
                  <a:lnTo>
                    <a:pt x="1415854" y="173205"/>
                  </a:lnTo>
                  <a:cubicBezTo>
                    <a:pt x="1415854" y="219141"/>
                    <a:pt x="1397606" y="263197"/>
                    <a:pt x="1365124" y="295679"/>
                  </a:cubicBezTo>
                  <a:cubicBezTo>
                    <a:pt x="1332642" y="328161"/>
                    <a:pt x="1288586" y="346409"/>
                    <a:pt x="1242650" y="346409"/>
                  </a:cubicBezTo>
                  <a:lnTo>
                    <a:pt x="173205" y="346409"/>
                  </a:lnTo>
                  <a:cubicBezTo>
                    <a:pt x="77546" y="346409"/>
                    <a:pt x="0" y="268863"/>
                    <a:pt x="0" y="173205"/>
                  </a:cubicBezTo>
                  <a:lnTo>
                    <a:pt x="0" y="173205"/>
                  </a:lnTo>
                  <a:cubicBezTo>
                    <a:pt x="0" y="77546"/>
                    <a:pt x="77546" y="0"/>
                    <a:pt x="173205" y="0"/>
                  </a:cubicBezTo>
                  <a:close/>
                </a:path>
              </a:pathLst>
            </a:custGeom>
            <a:solidFill>
              <a:srgbClr val="000000">
                <a:alpha val="80000"/>
              </a:srgbClr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57150"/>
              <a:ext cx="1415854" cy="403559"/>
            </a:xfrm>
            <a:prstGeom prst="rect">
              <a:avLst/>
            </a:prstGeom>
          </p:spPr>
          <p:txBody>
            <a:bodyPr lIns="39111" tIns="39111" rIns="39111" bIns="39111" rtlCol="0" anchor="ctr"/>
            <a:lstStyle/>
            <a:p>
              <a:pPr algn="ctr">
                <a:lnSpc>
                  <a:spcPts val="3920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580543" y="9138099"/>
            <a:ext cx="979613" cy="512046"/>
          </a:xfrm>
          <a:custGeom>
            <a:avLst/>
            <a:gdLst/>
            <a:ahLst/>
            <a:cxnLst/>
            <a:rect l="l" t="t" r="r" b="b"/>
            <a:pathLst>
              <a:path w="1306150" h="682728">
                <a:moveTo>
                  <a:pt x="0" y="0"/>
                </a:moveTo>
                <a:lnTo>
                  <a:pt x="1306150" y="0"/>
                </a:lnTo>
                <a:lnTo>
                  <a:pt x="1306150" y="682728"/>
                </a:lnTo>
                <a:lnTo>
                  <a:pt x="0" y="68272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09092" t="-22874" r="-108814" b="-181225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1" name="TextBox 11"/>
          <p:cNvSpPr txBox="1"/>
          <p:nvPr/>
        </p:nvSpPr>
        <p:spPr>
          <a:xfrm>
            <a:off x="405599" y="9863226"/>
            <a:ext cx="3329502" cy="2004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3"/>
              </a:lnSpc>
            </a:pPr>
            <a:r>
              <a:rPr lang="en-US" sz="1202" b="1">
                <a:solidFill>
                  <a:srgbClr val="4285F4"/>
                </a:solidFill>
                <a:latin typeface="DM Sans Bold"/>
                <a:ea typeface="DM Sans Bold"/>
                <a:cs typeface="DM Sans Bold"/>
                <a:sym typeface="DM Sans Bold"/>
              </a:rPr>
              <a:t>On Campus</a:t>
            </a:r>
            <a:r>
              <a:rPr lang="en-US" sz="1202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‧ National Sun Yat-sen University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05599" y="9599462"/>
            <a:ext cx="3329502" cy="285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38"/>
              </a:lnSpc>
            </a:pPr>
            <a:r>
              <a:rPr lang="en-US" sz="174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Google Developer Groups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447800" y="3474228"/>
            <a:ext cx="14135100" cy="33385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90881" lvl="1" indent="-345440" algn="l">
              <a:lnSpc>
                <a:spcPts val="4416"/>
              </a:lnSpc>
              <a:buFont typeface="Arial"/>
              <a:buChar char="•"/>
            </a:pPr>
            <a:r>
              <a:rPr lang="en-US" sz="3200" dirty="0" err="1">
                <a:solidFill>
                  <a:srgbClr val="4285F4"/>
                </a:solidFill>
                <a:latin typeface="Arimo"/>
                <a:ea typeface="Arimo"/>
                <a:cs typeface="Arimo"/>
                <a:sym typeface="Arimo"/>
              </a:rPr>
              <a:t>事實性與驗證機制</a:t>
            </a:r>
            <a:r>
              <a:rPr lang="en-US" sz="3200" dirty="0">
                <a:solidFill>
                  <a:srgbClr val="4285F4"/>
                </a:solidFill>
                <a:latin typeface="Arimo"/>
                <a:ea typeface="Arimo"/>
                <a:cs typeface="Arimo"/>
                <a:sym typeface="Arimo"/>
              </a:rPr>
              <a:t>:</a:t>
            </a:r>
            <a:r>
              <a:rPr lang="en-US" sz="32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zh-TW" altLang="en-US" sz="32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提供</a:t>
            </a:r>
            <a:r>
              <a:rPr lang="en-US" sz="3200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可靠的準確性評估</a:t>
            </a:r>
            <a:r>
              <a:rPr lang="zh-TW" altLang="en-US" sz="32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。</a:t>
            </a:r>
            <a:endParaRPr lang="en-US" sz="3200" dirty="0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  <a:p>
            <a:pPr marL="690881" lvl="1" indent="-345440" algn="l">
              <a:lnSpc>
                <a:spcPts val="4416"/>
              </a:lnSpc>
              <a:buFont typeface="Arial"/>
              <a:buChar char="•"/>
            </a:pPr>
            <a:r>
              <a:rPr lang="en-US" sz="3200" dirty="0" err="1">
                <a:solidFill>
                  <a:srgbClr val="4285F4"/>
                </a:solidFill>
                <a:latin typeface="Arimo"/>
                <a:ea typeface="Arimo"/>
                <a:cs typeface="Arimo"/>
                <a:sym typeface="Arimo"/>
              </a:rPr>
              <a:t>更準確地提供問題解析</a:t>
            </a:r>
            <a:r>
              <a:rPr lang="en-US" sz="3200" dirty="0">
                <a:solidFill>
                  <a:srgbClr val="4285F4"/>
                </a:solidFill>
                <a:latin typeface="Arimo"/>
                <a:ea typeface="Arimo"/>
                <a:cs typeface="Arimo"/>
                <a:sym typeface="Arimo"/>
              </a:rPr>
              <a:t>:  </a:t>
            </a:r>
            <a:r>
              <a:rPr lang="en-US" sz="3200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包含比通用</a:t>
            </a:r>
            <a:r>
              <a:rPr lang="en-US" sz="32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LLM </a:t>
            </a:r>
            <a:r>
              <a:rPr lang="en-US" sz="3200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資料更具相關性的數據</a:t>
            </a:r>
            <a:r>
              <a:rPr lang="zh-TW" altLang="en-US" sz="32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。</a:t>
            </a:r>
            <a:endParaRPr lang="en-US" sz="3200" dirty="0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  <a:p>
            <a:pPr marL="690881" lvl="1" indent="-345440" algn="l">
              <a:lnSpc>
                <a:spcPts val="4416"/>
              </a:lnSpc>
              <a:buFont typeface="Arial"/>
              <a:buChar char="•"/>
            </a:pPr>
            <a:r>
              <a:rPr lang="en-US" sz="3200" dirty="0" err="1">
                <a:solidFill>
                  <a:srgbClr val="4285F4"/>
                </a:solidFill>
                <a:latin typeface="Arimo"/>
                <a:ea typeface="Arimo"/>
                <a:cs typeface="Arimo"/>
                <a:sym typeface="Arimo"/>
              </a:rPr>
              <a:t>更新的數據</a:t>
            </a:r>
            <a:r>
              <a:rPr lang="en-US" sz="3200" dirty="0">
                <a:solidFill>
                  <a:srgbClr val="4285F4"/>
                </a:solidFill>
                <a:latin typeface="Arimo"/>
                <a:ea typeface="Arimo"/>
                <a:cs typeface="Arimo"/>
                <a:sym typeface="Arimo"/>
              </a:rPr>
              <a:t>: </a:t>
            </a:r>
            <a:r>
              <a:rPr lang="en-US" sz="3200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保持內容的新穎性</a:t>
            </a:r>
            <a:r>
              <a:rPr lang="zh-TW" altLang="en-US" sz="32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。</a:t>
            </a:r>
            <a:endParaRPr lang="en-US" sz="3200" dirty="0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  <a:p>
            <a:pPr marL="690881" lvl="1" indent="-345440" algn="l">
              <a:lnSpc>
                <a:spcPts val="4416"/>
              </a:lnSpc>
              <a:buFont typeface="Arial"/>
              <a:buChar char="•"/>
            </a:pPr>
            <a:r>
              <a:rPr lang="en-US" sz="3200" dirty="0" err="1">
                <a:solidFill>
                  <a:srgbClr val="4285F4"/>
                </a:solidFill>
                <a:latin typeface="Arimo"/>
                <a:ea typeface="Arimo"/>
                <a:cs typeface="Arimo"/>
                <a:sym typeface="Arimo"/>
              </a:rPr>
              <a:t>更快的數據更新</a:t>
            </a:r>
            <a:r>
              <a:rPr lang="en-US" sz="3200" dirty="0">
                <a:solidFill>
                  <a:srgbClr val="4285F4"/>
                </a:solidFill>
                <a:latin typeface="Arimo"/>
                <a:ea typeface="Arimo"/>
                <a:cs typeface="Arimo"/>
                <a:sym typeface="Arimo"/>
              </a:rPr>
              <a:t>:</a:t>
            </a:r>
            <a:r>
              <a:rPr lang="en-US" sz="32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RAG </a:t>
            </a:r>
            <a:r>
              <a:rPr lang="en-US" sz="3200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中的數據可持續更新</a:t>
            </a:r>
            <a:r>
              <a:rPr lang="zh-TW" altLang="en-US" sz="32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。</a:t>
            </a:r>
            <a:endParaRPr lang="en-US" sz="3200" dirty="0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  <a:p>
            <a:pPr marL="690881" lvl="1" indent="-345440" algn="l">
              <a:lnSpc>
                <a:spcPts val="4416"/>
              </a:lnSpc>
              <a:buFont typeface="Arial"/>
              <a:buChar char="•"/>
            </a:pPr>
            <a:r>
              <a:rPr lang="en-US" sz="3200" dirty="0" err="1">
                <a:solidFill>
                  <a:srgbClr val="4285F4"/>
                </a:solidFill>
                <a:latin typeface="Arimo"/>
                <a:ea typeface="Arimo"/>
                <a:cs typeface="Arimo"/>
                <a:sym typeface="Arimo"/>
              </a:rPr>
              <a:t>成本較低：</a:t>
            </a:r>
            <a:r>
              <a:rPr lang="en-US" sz="3200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相比微調（Fine-tuning</a:t>
            </a:r>
            <a:r>
              <a:rPr lang="en-US" sz="32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），RAG </a:t>
            </a:r>
            <a:r>
              <a:rPr lang="en-US" sz="3200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更快</a:t>
            </a:r>
            <a:r>
              <a:rPr lang="zh-TW" altLang="en-US" sz="32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，更便宜</a:t>
            </a:r>
            <a:r>
              <a:rPr lang="en-US" sz="32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。</a:t>
            </a:r>
          </a:p>
          <a:p>
            <a:pPr marL="690881" lvl="1" indent="-345440" algn="l">
              <a:lnSpc>
                <a:spcPts val="4416"/>
              </a:lnSpc>
              <a:buFont typeface="Arial"/>
              <a:buChar char="•"/>
            </a:pPr>
            <a:r>
              <a:rPr lang="en-US" sz="3200" dirty="0" err="1">
                <a:solidFill>
                  <a:srgbClr val="4285F4"/>
                </a:solidFill>
                <a:latin typeface="Arimo"/>
                <a:ea typeface="Arimo"/>
                <a:cs typeface="Arimo"/>
                <a:sym typeface="Arimo"/>
              </a:rPr>
              <a:t>限制授權能力：</a:t>
            </a:r>
            <a:r>
              <a:rPr lang="en-US" sz="3200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確保輸出符合訪問控制與授權規範</a:t>
            </a:r>
            <a:r>
              <a:rPr lang="en-US" sz="32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。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08874" y="1141164"/>
            <a:ext cx="12362775" cy="1457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50"/>
              </a:lnSpc>
            </a:pPr>
            <a:r>
              <a:rPr lang="en-US" sz="5400" b="1">
                <a:solidFill>
                  <a:srgbClr val="131416"/>
                </a:solidFill>
                <a:latin typeface="Arimo Bold"/>
                <a:ea typeface="Arimo Bold"/>
                <a:cs typeface="Arimo Bold"/>
                <a:sym typeface="Arimo Bold"/>
              </a:rPr>
              <a:t>使用RAG 技術建構! </a:t>
            </a:r>
          </a:p>
          <a:p>
            <a:pPr algn="l">
              <a:lnSpc>
                <a:spcPts val="4500"/>
              </a:lnSpc>
            </a:pPr>
            <a:r>
              <a:rPr lang="en-US" sz="3600" b="1">
                <a:solidFill>
                  <a:srgbClr val="131416"/>
                </a:solidFill>
                <a:latin typeface="Arimo Bold"/>
                <a:ea typeface="Arimo Bold"/>
                <a:cs typeface="Arimo Bold"/>
                <a:sym typeface="Arimo Bold"/>
              </a:rPr>
              <a:t>應用程式優勢在哪?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3">
            <a:extLst>
              <a:ext uri="{FF2B5EF4-FFF2-40B4-BE49-F238E27FC236}">
                <a16:creationId xmlns:a16="http://schemas.microsoft.com/office/drawing/2014/main" id="{0086AA60-0056-06F3-67ED-812301AB0E75}"/>
              </a:ext>
            </a:extLst>
          </p:cNvPr>
          <p:cNvSpPr/>
          <p:nvPr/>
        </p:nvSpPr>
        <p:spPr>
          <a:xfrm>
            <a:off x="0" y="0"/>
            <a:ext cx="18287999" cy="10287000"/>
          </a:xfrm>
          <a:custGeom>
            <a:avLst/>
            <a:gdLst/>
            <a:ahLst/>
            <a:cxnLst/>
            <a:rect l="l" t="t" r="r" b="b"/>
            <a:pathLst>
              <a:path w="18288000" h="16007504">
                <a:moveTo>
                  <a:pt x="0" y="0"/>
                </a:moveTo>
                <a:lnTo>
                  <a:pt x="18288000" y="0"/>
                </a:lnTo>
                <a:lnTo>
                  <a:pt x="18288000" y="16007505"/>
                </a:lnTo>
                <a:lnTo>
                  <a:pt x="0" y="1600750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1" t="-52116" r="-1" b="-25661"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4" name="Group 4"/>
          <p:cNvGrpSpPr/>
          <p:nvPr/>
        </p:nvGrpSpPr>
        <p:grpSpPr>
          <a:xfrm>
            <a:off x="1028700" y="672842"/>
            <a:ext cx="16230600" cy="8438018"/>
            <a:chOff x="0" y="-57150"/>
            <a:chExt cx="4450555" cy="2313770"/>
          </a:xfrm>
        </p:grpSpPr>
        <p:sp>
          <p:nvSpPr>
            <p:cNvPr id="5" name="Freeform 5"/>
            <p:cNvSpPr/>
            <p:nvPr/>
          </p:nvSpPr>
          <p:spPr>
            <a:xfrm>
              <a:off x="0" y="-1360"/>
              <a:ext cx="4450555" cy="2256620"/>
            </a:xfrm>
            <a:custGeom>
              <a:avLst/>
              <a:gdLst/>
              <a:ahLst/>
              <a:cxnLst/>
              <a:rect l="l" t="t" r="r" b="b"/>
              <a:pathLst>
                <a:path w="4450555" h="2256620">
                  <a:moveTo>
                    <a:pt x="0" y="0"/>
                  </a:moveTo>
                  <a:lnTo>
                    <a:pt x="4450555" y="0"/>
                  </a:lnTo>
                  <a:lnTo>
                    <a:pt x="4450555" y="2256620"/>
                  </a:lnTo>
                  <a:lnTo>
                    <a:pt x="0" y="2256620"/>
                  </a:lnTo>
                  <a:close/>
                </a:path>
              </a:pathLst>
            </a:custGeom>
            <a:solidFill>
              <a:srgbClr val="FFFFFF">
                <a:alpha val="89804"/>
              </a:srgbClr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57150"/>
              <a:ext cx="4450555" cy="23137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1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82688" y="9110861"/>
            <a:ext cx="3975325" cy="972620"/>
            <a:chOff x="0" y="0"/>
            <a:chExt cx="1415854" cy="34640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415854" cy="346409"/>
            </a:xfrm>
            <a:custGeom>
              <a:avLst/>
              <a:gdLst/>
              <a:ahLst/>
              <a:cxnLst/>
              <a:rect l="l" t="t" r="r" b="b"/>
              <a:pathLst>
                <a:path w="1415854" h="346409">
                  <a:moveTo>
                    <a:pt x="173205" y="0"/>
                  </a:moveTo>
                  <a:lnTo>
                    <a:pt x="1242650" y="0"/>
                  </a:lnTo>
                  <a:cubicBezTo>
                    <a:pt x="1338308" y="0"/>
                    <a:pt x="1415854" y="77546"/>
                    <a:pt x="1415854" y="173205"/>
                  </a:cubicBezTo>
                  <a:lnTo>
                    <a:pt x="1415854" y="173205"/>
                  </a:lnTo>
                  <a:cubicBezTo>
                    <a:pt x="1415854" y="219141"/>
                    <a:pt x="1397606" y="263197"/>
                    <a:pt x="1365124" y="295679"/>
                  </a:cubicBezTo>
                  <a:cubicBezTo>
                    <a:pt x="1332642" y="328161"/>
                    <a:pt x="1288586" y="346409"/>
                    <a:pt x="1242650" y="346409"/>
                  </a:cubicBezTo>
                  <a:lnTo>
                    <a:pt x="173205" y="346409"/>
                  </a:lnTo>
                  <a:cubicBezTo>
                    <a:pt x="77546" y="346409"/>
                    <a:pt x="0" y="268863"/>
                    <a:pt x="0" y="173205"/>
                  </a:cubicBezTo>
                  <a:lnTo>
                    <a:pt x="0" y="173205"/>
                  </a:lnTo>
                  <a:cubicBezTo>
                    <a:pt x="0" y="77546"/>
                    <a:pt x="77546" y="0"/>
                    <a:pt x="173205" y="0"/>
                  </a:cubicBezTo>
                  <a:close/>
                </a:path>
              </a:pathLst>
            </a:custGeom>
            <a:solidFill>
              <a:srgbClr val="000000">
                <a:alpha val="80000"/>
              </a:srgbClr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57150"/>
              <a:ext cx="1415854" cy="403559"/>
            </a:xfrm>
            <a:prstGeom prst="rect">
              <a:avLst/>
            </a:prstGeom>
          </p:spPr>
          <p:txBody>
            <a:bodyPr lIns="39111" tIns="39111" rIns="39111" bIns="39111" rtlCol="0" anchor="ctr"/>
            <a:lstStyle/>
            <a:p>
              <a:pPr algn="ctr">
                <a:lnSpc>
                  <a:spcPts val="3920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580543" y="9138099"/>
            <a:ext cx="979613" cy="512046"/>
          </a:xfrm>
          <a:custGeom>
            <a:avLst/>
            <a:gdLst/>
            <a:ahLst/>
            <a:cxnLst/>
            <a:rect l="l" t="t" r="r" b="b"/>
            <a:pathLst>
              <a:path w="1306150" h="682728">
                <a:moveTo>
                  <a:pt x="0" y="0"/>
                </a:moveTo>
                <a:lnTo>
                  <a:pt x="1306150" y="0"/>
                </a:lnTo>
                <a:lnTo>
                  <a:pt x="1306150" y="682728"/>
                </a:lnTo>
                <a:lnTo>
                  <a:pt x="0" y="68272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09092" t="-22874" r="-108814" b="-181225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1" name="TextBox 11"/>
          <p:cNvSpPr txBox="1"/>
          <p:nvPr/>
        </p:nvSpPr>
        <p:spPr>
          <a:xfrm>
            <a:off x="405599" y="9863226"/>
            <a:ext cx="3329502" cy="2004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3"/>
              </a:lnSpc>
            </a:pPr>
            <a:r>
              <a:rPr lang="en-US" sz="1202" b="1">
                <a:solidFill>
                  <a:srgbClr val="4285F4"/>
                </a:solidFill>
                <a:latin typeface="DM Sans Bold"/>
                <a:ea typeface="DM Sans Bold"/>
                <a:cs typeface="DM Sans Bold"/>
                <a:sym typeface="DM Sans Bold"/>
              </a:rPr>
              <a:t>On Campus</a:t>
            </a:r>
            <a:r>
              <a:rPr lang="en-US" sz="1202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‧ National Sun Yat-sen University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05599" y="9599462"/>
            <a:ext cx="3329502" cy="285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38"/>
              </a:lnSpc>
            </a:pPr>
            <a:r>
              <a:rPr lang="en-US" sz="174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Google Developer Groups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08874" y="3153433"/>
            <a:ext cx="7638536" cy="42575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3200" dirty="0" err="1">
                <a:solidFill>
                  <a:srgbClr val="EA4335"/>
                </a:solidFill>
                <a:latin typeface="Arimo"/>
                <a:ea typeface="Arimo"/>
                <a:cs typeface="Arimo"/>
                <a:sym typeface="Arimo"/>
              </a:rPr>
              <a:t>回答品質相關挑戰</a:t>
            </a:r>
            <a:endParaRPr lang="en-US" sz="3200" dirty="0">
              <a:solidFill>
                <a:srgbClr val="EA4335"/>
              </a:solidFill>
              <a:latin typeface="Arimo"/>
              <a:ea typeface="Arimo"/>
              <a:cs typeface="Arimo"/>
              <a:sym typeface="Arimo"/>
            </a:endParaRPr>
          </a:p>
          <a:p>
            <a:pPr algn="l">
              <a:lnSpc>
                <a:spcPts val="3359"/>
              </a:lnSpc>
            </a:pPr>
            <a:endParaRPr lang="en-US" sz="2799" dirty="0">
              <a:solidFill>
                <a:srgbClr val="EA4335"/>
              </a:solidFill>
              <a:latin typeface="Arimo"/>
              <a:ea typeface="Arimo"/>
              <a:cs typeface="Arimo"/>
              <a:sym typeface="Arimo"/>
            </a:endParaRPr>
          </a:p>
          <a:p>
            <a:pPr marL="883920" lvl="1" indent="-441960" algn="l">
              <a:lnSpc>
                <a:spcPts val="3311"/>
              </a:lnSpc>
              <a:buFont typeface="Arial"/>
              <a:buChar char="•"/>
            </a:pPr>
            <a:r>
              <a:rPr lang="en-US" sz="2800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由於經過一定長度的作業過程，可能導致各種的失敗</a:t>
            </a:r>
            <a:r>
              <a:rPr lang="en-US" sz="28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。</a:t>
            </a:r>
          </a:p>
          <a:p>
            <a:pPr marL="883920" lvl="1" indent="-441960" algn="l">
              <a:lnSpc>
                <a:spcPts val="3311"/>
              </a:lnSpc>
              <a:buFont typeface="Arial"/>
              <a:buChar char="•"/>
            </a:pPr>
            <a:endParaRPr lang="en-US" sz="2800" dirty="0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  <a:p>
            <a:pPr marL="883920" lvl="1" indent="-441960" algn="l">
              <a:lnSpc>
                <a:spcPts val="3311"/>
              </a:lnSpc>
              <a:buFont typeface="Arial"/>
              <a:buChar char="•"/>
            </a:pPr>
            <a:r>
              <a:rPr lang="en-US" sz="2800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需要專</a:t>
            </a:r>
            <a:r>
              <a:rPr lang="zh-TW" altLang="en-US" sz="28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用</a:t>
            </a:r>
            <a:r>
              <a:rPr lang="en-US" sz="2800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工具</a:t>
            </a:r>
            <a:r>
              <a:rPr lang="zh-TW" altLang="en-US" sz="28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用以</a:t>
            </a:r>
            <a:r>
              <a:rPr lang="en-US" sz="2800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測量工作及組件的品質</a:t>
            </a:r>
            <a:endParaRPr lang="en-US" sz="2800" dirty="0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  <a:p>
            <a:pPr marL="883920" lvl="1" indent="-441960" algn="l">
              <a:lnSpc>
                <a:spcPts val="3311"/>
              </a:lnSpc>
              <a:buFont typeface="Arial"/>
              <a:buChar char="•"/>
            </a:pPr>
            <a:endParaRPr lang="en-US" sz="2800" dirty="0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  <a:p>
            <a:pPr marL="883920" lvl="1" indent="-441960" algn="l">
              <a:lnSpc>
                <a:spcPts val="3311"/>
              </a:lnSpc>
              <a:buFont typeface="Arial"/>
              <a:buChar char="•"/>
            </a:pPr>
            <a:r>
              <a:rPr lang="en-US" sz="2800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檢索不佳導致及果不佳</a:t>
            </a:r>
            <a:endParaRPr lang="en-US" sz="2800" dirty="0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  <a:p>
            <a:pPr marL="1798015" lvl="2" indent="-599338" algn="l">
              <a:lnSpc>
                <a:spcPts val="3311"/>
              </a:lnSpc>
              <a:buFont typeface="Arial"/>
              <a:buChar char="⚬"/>
            </a:pPr>
            <a:r>
              <a:rPr lang="en-US" sz="2800" dirty="0" err="1">
                <a:solidFill>
                  <a:srgbClr val="000000"/>
                </a:solidFill>
                <a:latin typeface="Arimo Italics"/>
                <a:ea typeface="Arimo Italics"/>
                <a:cs typeface="Arimo Italics"/>
                <a:sym typeface="Arimo Italics"/>
              </a:rPr>
              <a:t>低精確率、低召回率</a:t>
            </a:r>
            <a:endParaRPr lang="en-US" sz="2800" dirty="0">
              <a:solidFill>
                <a:srgbClr val="000000"/>
              </a:solidFill>
              <a:latin typeface="Arimo Italics"/>
              <a:ea typeface="Arimo Italics"/>
              <a:cs typeface="Arimo Italics"/>
              <a:sym typeface="Arimo Italics"/>
            </a:endParaRPr>
          </a:p>
          <a:p>
            <a:pPr marL="1798320" lvl="2" indent="-599440" algn="l">
              <a:lnSpc>
                <a:spcPts val="3311"/>
              </a:lnSpc>
              <a:buFont typeface="Arial"/>
              <a:buChar char="⚬"/>
            </a:pPr>
            <a:r>
              <a:rPr lang="en-US" sz="2800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資料庫資訊過時或冗餘</a:t>
            </a:r>
            <a:endParaRPr lang="en-US" sz="2800" dirty="0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9489248" y="3153433"/>
            <a:ext cx="7808152" cy="38343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3200" dirty="0" err="1">
                <a:solidFill>
                  <a:srgbClr val="EA4335"/>
                </a:solidFill>
                <a:latin typeface="Arimo"/>
                <a:ea typeface="Arimo"/>
                <a:cs typeface="Arimo"/>
                <a:sym typeface="Arimo"/>
              </a:rPr>
              <a:t>非回答品質的挑戰</a:t>
            </a:r>
            <a:endParaRPr lang="en-US" sz="3200" dirty="0">
              <a:solidFill>
                <a:srgbClr val="EA4335"/>
              </a:solidFill>
              <a:latin typeface="Arimo"/>
              <a:ea typeface="Arimo"/>
              <a:cs typeface="Arimo"/>
              <a:sym typeface="Arimo"/>
            </a:endParaRPr>
          </a:p>
          <a:p>
            <a:pPr algn="l">
              <a:lnSpc>
                <a:spcPts val="3359"/>
              </a:lnSpc>
            </a:pPr>
            <a:endParaRPr lang="en-US" sz="2799" dirty="0">
              <a:solidFill>
                <a:srgbClr val="EA4335"/>
              </a:solidFill>
              <a:latin typeface="Arimo"/>
              <a:ea typeface="Arimo"/>
              <a:cs typeface="Arimo"/>
              <a:sym typeface="Arimo"/>
            </a:endParaRPr>
          </a:p>
          <a:p>
            <a:pPr marL="883615" lvl="1" indent="-441808" algn="l">
              <a:lnSpc>
                <a:spcPts val="3311"/>
              </a:lnSpc>
              <a:buFont typeface="Arial"/>
              <a:buChar char="•"/>
            </a:pPr>
            <a:r>
              <a:rPr lang="zh-TW" altLang="en-US" sz="28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更大的</a:t>
            </a:r>
            <a:r>
              <a:rPr lang="en-US" sz="2800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操作負擔</a:t>
            </a:r>
            <a:endParaRPr lang="en-US" sz="2800" dirty="0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  <a:p>
            <a:pPr marL="883615" lvl="1" indent="-441808" algn="l">
              <a:lnSpc>
                <a:spcPts val="3311"/>
              </a:lnSpc>
              <a:buFont typeface="Arial"/>
              <a:buChar char="•"/>
            </a:pPr>
            <a:endParaRPr lang="en-US" sz="2800" dirty="0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  <a:p>
            <a:pPr marL="883615" lvl="1" indent="-441808" algn="l">
              <a:lnSpc>
                <a:spcPts val="3311"/>
              </a:lnSpc>
              <a:buFont typeface="Arial"/>
              <a:buChar char="•"/>
            </a:pPr>
            <a:r>
              <a:rPr lang="en-US" sz="2800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額外成本</a:t>
            </a:r>
            <a:endParaRPr lang="en-US" sz="2800" dirty="0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  <a:p>
            <a:pPr marL="883615" lvl="1" indent="-441808" algn="l">
              <a:lnSpc>
                <a:spcPts val="3311"/>
              </a:lnSpc>
              <a:buFont typeface="Arial"/>
              <a:buChar char="•"/>
            </a:pPr>
            <a:endParaRPr lang="en-US" sz="2800" dirty="0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  <a:p>
            <a:pPr marL="883615" lvl="1" indent="-441808" algn="l">
              <a:lnSpc>
                <a:spcPts val="3311"/>
              </a:lnSpc>
              <a:buFont typeface="Arial"/>
              <a:buChar char="•"/>
            </a:pPr>
            <a:r>
              <a:rPr lang="en-US" sz="2800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延遲增加</a:t>
            </a:r>
            <a:endParaRPr lang="en-US" sz="2800" dirty="0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  <a:p>
            <a:pPr marL="883615" lvl="1" indent="-441808" algn="l">
              <a:lnSpc>
                <a:spcPts val="3311"/>
              </a:lnSpc>
              <a:buFont typeface="Arial"/>
              <a:buChar char="•"/>
            </a:pPr>
            <a:endParaRPr lang="en-US" sz="2800" dirty="0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  <a:p>
            <a:pPr marL="883615" lvl="1" indent="-441808" algn="l">
              <a:lnSpc>
                <a:spcPts val="3311"/>
              </a:lnSpc>
              <a:buFont typeface="Arial"/>
              <a:buChar char="•"/>
            </a:pPr>
            <a:r>
              <a:rPr lang="en-US" sz="2800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人力需求</a:t>
            </a:r>
            <a:endParaRPr lang="en-US" sz="2400" dirty="0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308874" y="1141164"/>
            <a:ext cx="12362775" cy="1457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50"/>
              </a:lnSpc>
            </a:pPr>
            <a:r>
              <a:rPr lang="en-US" sz="5400" b="1">
                <a:solidFill>
                  <a:srgbClr val="131416"/>
                </a:solidFill>
                <a:latin typeface="Arimo Bold"/>
                <a:ea typeface="Arimo Bold"/>
                <a:cs typeface="Arimo Bold"/>
                <a:sym typeface="Arimo Bold"/>
              </a:rPr>
              <a:t>使用RAG 技術建構! </a:t>
            </a:r>
          </a:p>
          <a:p>
            <a:pPr algn="l">
              <a:lnSpc>
                <a:spcPts val="4500"/>
              </a:lnSpc>
            </a:pPr>
            <a:r>
              <a:rPr lang="en-US" sz="3600" b="1">
                <a:solidFill>
                  <a:srgbClr val="131416"/>
                </a:solidFill>
                <a:latin typeface="Arimo Bold"/>
                <a:ea typeface="Arimo Bold"/>
                <a:cs typeface="Arimo Bold"/>
                <a:sym typeface="Arimo Bold"/>
              </a:rPr>
              <a:t>RAG 遇到的問題與挑戰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 3">
            <a:extLst>
              <a:ext uri="{FF2B5EF4-FFF2-40B4-BE49-F238E27FC236}">
                <a16:creationId xmlns:a16="http://schemas.microsoft.com/office/drawing/2014/main" id="{9E90AE53-368F-0F1C-C0D2-6824E7D147FD}"/>
              </a:ext>
            </a:extLst>
          </p:cNvPr>
          <p:cNvSpPr/>
          <p:nvPr/>
        </p:nvSpPr>
        <p:spPr>
          <a:xfrm>
            <a:off x="0" y="0"/>
            <a:ext cx="18287999" cy="10287000"/>
          </a:xfrm>
          <a:custGeom>
            <a:avLst/>
            <a:gdLst/>
            <a:ahLst/>
            <a:cxnLst/>
            <a:rect l="l" t="t" r="r" b="b"/>
            <a:pathLst>
              <a:path w="18288000" h="16007504">
                <a:moveTo>
                  <a:pt x="0" y="0"/>
                </a:moveTo>
                <a:lnTo>
                  <a:pt x="18288000" y="0"/>
                </a:lnTo>
                <a:lnTo>
                  <a:pt x="18288000" y="16007505"/>
                </a:lnTo>
                <a:lnTo>
                  <a:pt x="0" y="1600750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1" t="-52116" r="-1" b="-25661"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4" name="Group 4"/>
          <p:cNvGrpSpPr/>
          <p:nvPr/>
        </p:nvGrpSpPr>
        <p:grpSpPr>
          <a:xfrm>
            <a:off x="1028700" y="881261"/>
            <a:ext cx="16230600" cy="8229600"/>
            <a:chOff x="0" y="0"/>
            <a:chExt cx="4450555" cy="225662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450555" cy="2256620"/>
            </a:xfrm>
            <a:custGeom>
              <a:avLst/>
              <a:gdLst/>
              <a:ahLst/>
              <a:cxnLst/>
              <a:rect l="l" t="t" r="r" b="b"/>
              <a:pathLst>
                <a:path w="4450555" h="2256620">
                  <a:moveTo>
                    <a:pt x="0" y="0"/>
                  </a:moveTo>
                  <a:lnTo>
                    <a:pt x="4450555" y="0"/>
                  </a:lnTo>
                  <a:lnTo>
                    <a:pt x="4450555" y="2256620"/>
                  </a:lnTo>
                  <a:lnTo>
                    <a:pt x="0" y="2256620"/>
                  </a:lnTo>
                  <a:close/>
                </a:path>
              </a:pathLst>
            </a:custGeom>
            <a:solidFill>
              <a:srgbClr val="FFFFFF">
                <a:alpha val="89804"/>
              </a:srgbClr>
            </a:solidFill>
          </p:spPr>
          <p:txBody>
            <a:bodyPr/>
            <a:lstStyle/>
            <a:p>
              <a:endParaRPr lang="zh-TW" altLang="en-US" dirty="0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57150"/>
              <a:ext cx="4450555" cy="23137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1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82688" y="9110861"/>
            <a:ext cx="3975325" cy="972620"/>
            <a:chOff x="0" y="0"/>
            <a:chExt cx="1415854" cy="34640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415854" cy="346409"/>
            </a:xfrm>
            <a:custGeom>
              <a:avLst/>
              <a:gdLst/>
              <a:ahLst/>
              <a:cxnLst/>
              <a:rect l="l" t="t" r="r" b="b"/>
              <a:pathLst>
                <a:path w="1415854" h="346409">
                  <a:moveTo>
                    <a:pt x="173205" y="0"/>
                  </a:moveTo>
                  <a:lnTo>
                    <a:pt x="1242650" y="0"/>
                  </a:lnTo>
                  <a:cubicBezTo>
                    <a:pt x="1338308" y="0"/>
                    <a:pt x="1415854" y="77546"/>
                    <a:pt x="1415854" y="173205"/>
                  </a:cubicBezTo>
                  <a:lnTo>
                    <a:pt x="1415854" y="173205"/>
                  </a:lnTo>
                  <a:cubicBezTo>
                    <a:pt x="1415854" y="219141"/>
                    <a:pt x="1397606" y="263197"/>
                    <a:pt x="1365124" y="295679"/>
                  </a:cubicBezTo>
                  <a:cubicBezTo>
                    <a:pt x="1332642" y="328161"/>
                    <a:pt x="1288586" y="346409"/>
                    <a:pt x="1242650" y="346409"/>
                  </a:cubicBezTo>
                  <a:lnTo>
                    <a:pt x="173205" y="346409"/>
                  </a:lnTo>
                  <a:cubicBezTo>
                    <a:pt x="77546" y="346409"/>
                    <a:pt x="0" y="268863"/>
                    <a:pt x="0" y="173205"/>
                  </a:cubicBezTo>
                  <a:lnTo>
                    <a:pt x="0" y="173205"/>
                  </a:lnTo>
                  <a:cubicBezTo>
                    <a:pt x="0" y="77546"/>
                    <a:pt x="77546" y="0"/>
                    <a:pt x="173205" y="0"/>
                  </a:cubicBezTo>
                  <a:close/>
                </a:path>
              </a:pathLst>
            </a:custGeom>
            <a:solidFill>
              <a:srgbClr val="000000">
                <a:alpha val="80000"/>
              </a:srgbClr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57150"/>
              <a:ext cx="1415854" cy="403559"/>
            </a:xfrm>
            <a:prstGeom prst="rect">
              <a:avLst/>
            </a:prstGeom>
          </p:spPr>
          <p:txBody>
            <a:bodyPr lIns="39111" tIns="39111" rIns="39111" bIns="39111" rtlCol="0" anchor="ctr"/>
            <a:lstStyle/>
            <a:p>
              <a:pPr algn="ctr">
                <a:lnSpc>
                  <a:spcPts val="3920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580543" y="9138099"/>
            <a:ext cx="979613" cy="512046"/>
          </a:xfrm>
          <a:custGeom>
            <a:avLst/>
            <a:gdLst/>
            <a:ahLst/>
            <a:cxnLst/>
            <a:rect l="l" t="t" r="r" b="b"/>
            <a:pathLst>
              <a:path w="1306150" h="682728">
                <a:moveTo>
                  <a:pt x="0" y="0"/>
                </a:moveTo>
                <a:lnTo>
                  <a:pt x="1306150" y="0"/>
                </a:lnTo>
                <a:lnTo>
                  <a:pt x="1306150" y="682728"/>
                </a:lnTo>
                <a:lnTo>
                  <a:pt x="0" y="68272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09092" t="-22874" r="-108814" b="-181225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1" name="TextBox 11"/>
          <p:cNvSpPr txBox="1"/>
          <p:nvPr/>
        </p:nvSpPr>
        <p:spPr>
          <a:xfrm>
            <a:off x="405599" y="9863226"/>
            <a:ext cx="3329502" cy="2004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3"/>
              </a:lnSpc>
            </a:pPr>
            <a:r>
              <a:rPr lang="en-US" sz="1202" b="1">
                <a:solidFill>
                  <a:srgbClr val="4285F4"/>
                </a:solidFill>
                <a:latin typeface="DM Sans Bold"/>
                <a:ea typeface="DM Sans Bold"/>
                <a:cs typeface="DM Sans Bold"/>
                <a:sym typeface="DM Sans Bold"/>
              </a:rPr>
              <a:t>On Campus</a:t>
            </a:r>
            <a:r>
              <a:rPr lang="en-US" sz="1202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‧ National Sun Yat-sen University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05599" y="9599462"/>
            <a:ext cx="3329502" cy="285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38"/>
              </a:lnSpc>
            </a:pPr>
            <a:r>
              <a:rPr lang="en-US" sz="174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Google Developer Groups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08874" y="1141164"/>
            <a:ext cx="12362775" cy="1457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50"/>
              </a:lnSpc>
            </a:pPr>
            <a:r>
              <a:rPr lang="en-US" sz="5400" b="1" dirty="0">
                <a:solidFill>
                  <a:srgbClr val="131416"/>
                </a:solidFill>
                <a:latin typeface="Arimo Bold"/>
                <a:ea typeface="Arimo Bold"/>
                <a:cs typeface="Arimo Bold"/>
                <a:sym typeface="Arimo Bold"/>
              </a:rPr>
              <a:t>RAG </a:t>
            </a:r>
            <a:r>
              <a:rPr lang="en-US" sz="5400" b="1" dirty="0" err="1">
                <a:solidFill>
                  <a:srgbClr val="131416"/>
                </a:solidFill>
                <a:latin typeface="Arimo Bold"/>
                <a:ea typeface="Arimo Bold"/>
                <a:cs typeface="Arimo Bold"/>
                <a:sym typeface="Arimo Bold"/>
              </a:rPr>
              <a:t>工作流程範例</a:t>
            </a:r>
            <a:r>
              <a:rPr lang="en-US" sz="5400" b="1" dirty="0">
                <a:solidFill>
                  <a:srgbClr val="131416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</a:p>
          <a:p>
            <a:pPr algn="l">
              <a:lnSpc>
                <a:spcPts val="4500"/>
              </a:lnSpc>
            </a:pPr>
            <a:r>
              <a:rPr lang="en-US" sz="3600" b="1" dirty="0" err="1">
                <a:solidFill>
                  <a:srgbClr val="131416"/>
                </a:solidFill>
                <a:latin typeface="Arimo Bold"/>
                <a:ea typeface="Arimo Bold"/>
                <a:cs typeface="Arimo Bold"/>
                <a:sym typeface="Arimo Bold"/>
              </a:rPr>
              <a:t>建立QA系統</a:t>
            </a:r>
            <a:endParaRPr lang="en-US" sz="3600" b="1" dirty="0">
              <a:solidFill>
                <a:srgbClr val="131416"/>
              </a:solidFill>
              <a:latin typeface="Arimo Bold"/>
              <a:ea typeface="Arimo Bold"/>
              <a:cs typeface="Arimo Bold"/>
              <a:sym typeface="Arimo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8939288" y="3170421"/>
            <a:ext cx="7729067" cy="1717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 dirty="0" err="1">
                <a:solidFill>
                  <a:srgbClr val="4285F4"/>
                </a:solidFill>
                <a:latin typeface="Arimo"/>
                <a:ea typeface="Arimo"/>
                <a:cs typeface="Arimo"/>
                <a:sym typeface="Arimo"/>
              </a:rPr>
              <a:t>資料匯入</a:t>
            </a:r>
            <a:r>
              <a:rPr lang="en-US" sz="2799" dirty="0">
                <a:solidFill>
                  <a:srgbClr val="4285F4"/>
                </a:solidFill>
                <a:latin typeface="Arimo"/>
                <a:ea typeface="Arimo"/>
                <a:cs typeface="Arimo"/>
                <a:sym typeface="Arimo"/>
              </a:rPr>
              <a:t>/</a:t>
            </a:r>
            <a:r>
              <a:rPr lang="en-US" sz="2799" dirty="0" err="1">
                <a:solidFill>
                  <a:srgbClr val="4285F4"/>
                </a:solidFill>
                <a:latin typeface="Arimo"/>
                <a:ea typeface="Arimo"/>
                <a:cs typeface="Arimo"/>
                <a:sym typeface="Arimo"/>
              </a:rPr>
              <a:t>解析</a:t>
            </a:r>
            <a:endParaRPr lang="en-US" sz="2799" dirty="0">
              <a:solidFill>
                <a:srgbClr val="4285F4"/>
              </a:solidFill>
              <a:latin typeface="Arimo"/>
              <a:ea typeface="Arimo"/>
              <a:cs typeface="Arimo"/>
              <a:sym typeface="Arimo"/>
            </a:endParaRPr>
          </a:p>
          <a:p>
            <a:pPr marL="1031239" lvl="1" indent="-515620" algn="l">
              <a:lnSpc>
                <a:spcPts val="3359"/>
              </a:lnSpc>
              <a:buFont typeface="Arial"/>
              <a:buChar char="•"/>
            </a:pPr>
            <a:r>
              <a:rPr lang="en-US" sz="2799" dirty="0" err="1">
                <a:solidFill>
                  <a:srgbClr val="434343"/>
                </a:solidFill>
                <a:latin typeface="Arimo"/>
                <a:ea typeface="Arimo"/>
                <a:cs typeface="Arimo"/>
                <a:sym typeface="Arimo"/>
              </a:rPr>
              <a:t>將資料分解成數</a:t>
            </a:r>
            <a:r>
              <a:rPr lang="zh-TW" altLang="en-US" sz="2799" dirty="0">
                <a:solidFill>
                  <a:srgbClr val="434343"/>
                </a:solidFill>
                <a:latin typeface="Arimo"/>
                <a:ea typeface="Arimo"/>
                <a:cs typeface="Arimo"/>
                <a:sym typeface="Arimo"/>
              </a:rPr>
              <a:t>個</a:t>
            </a:r>
            <a:r>
              <a:rPr lang="en-US" sz="2799" dirty="0" err="1">
                <a:solidFill>
                  <a:srgbClr val="434343"/>
                </a:solidFill>
                <a:latin typeface="Arimo"/>
                <a:ea typeface="Arimo"/>
                <a:cs typeface="Arimo"/>
                <a:sym typeface="Arimo"/>
              </a:rPr>
              <a:t>區塊</a:t>
            </a:r>
            <a:endParaRPr lang="en-US" sz="2799" dirty="0">
              <a:solidFill>
                <a:srgbClr val="434343"/>
              </a:solidFill>
              <a:latin typeface="Arimo"/>
              <a:ea typeface="Arimo"/>
              <a:cs typeface="Arimo"/>
              <a:sym typeface="Arimo"/>
            </a:endParaRPr>
          </a:p>
          <a:p>
            <a:pPr marL="1030883" lvl="1" indent="-515442" algn="l">
              <a:lnSpc>
                <a:spcPts val="3359"/>
              </a:lnSpc>
              <a:buFont typeface="Arial"/>
              <a:buChar char="•"/>
            </a:pPr>
            <a:r>
              <a:rPr lang="en-US" sz="2799" dirty="0" err="1">
                <a:solidFill>
                  <a:srgbClr val="434343"/>
                </a:solidFill>
                <a:latin typeface="Arimo"/>
                <a:ea typeface="Arimo"/>
                <a:cs typeface="Arimo"/>
                <a:sym typeface="Arimo"/>
              </a:rPr>
              <a:t>每個區塊都是一段純文字資料</a:t>
            </a:r>
            <a:endParaRPr lang="en-US" sz="2799" dirty="0">
              <a:solidFill>
                <a:srgbClr val="434343"/>
              </a:solidFill>
              <a:latin typeface="Arimo"/>
              <a:ea typeface="Arimo"/>
              <a:cs typeface="Arimo"/>
              <a:sym typeface="Arimo"/>
            </a:endParaRPr>
          </a:p>
          <a:p>
            <a:pPr marL="1031239" lvl="1" indent="-515620" algn="l">
              <a:lnSpc>
                <a:spcPts val="3359"/>
              </a:lnSpc>
              <a:buFont typeface="Arial"/>
              <a:buChar char="•"/>
            </a:pPr>
            <a:r>
              <a:rPr lang="en-US" sz="2799" dirty="0" err="1">
                <a:solidFill>
                  <a:srgbClr val="434343"/>
                </a:solidFill>
                <a:latin typeface="Arimo"/>
                <a:ea typeface="Arimo"/>
                <a:cs typeface="Arimo"/>
                <a:sym typeface="Arimo"/>
              </a:rPr>
              <a:t>將每一個"區塊"放到向量資料庫中</a:t>
            </a:r>
            <a:endParaRPr lang="en-US" sz="2799" dirty="0">
              <a:solidFill>
                <a:srgbClr val="434343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5" name="Freeform 15"/>
          <p:cNvSpPr/>
          <p:nvPr/>
        </p:nvSpPr>
        <p:spPr>
          <a:xfrm>
            <a:off x="1550830" y="3842901"/>
            <a:ext cx="539135" cy="623318"/>
          </a:xfrm>
          <a:custGeom>
            <a:avLst/>
            <a:gdLst/>
            <a:ahLst/>
            <a:cxnLst/>
            <a:rect l="l" t="t" r="r" b="b"/>
            <a:pathLst>
              <a:path w="539135" h="623318">
                <a:moveTo>
                  <a:pt x="0" y="0"/>
                </a:moveTo>
                <a:lnTo>
                  <a:pt x="539135" y="0"/>
                </a:lnTo>
                <a:lnTo>
                  <a:pt x="539135" y="623318"/>
                </a:lnTo>
                <a:lnTo>
                  <a:pt x="0" y="62331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7807" r="-7807"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16" name="Group 16"/>
          <p:cNvGrpSpPr/>
          <p:nvPr/>
        </p:nvGrpSpPr>
        <p:grpSpPr>
          <a:xfrm>
            <a:off x="3149608" y="2995747"/>
            <a:ext cx="1766927" cy="565119"/>
            <a:chOff x="0" y="0"/>
            <a:chExt cx="2355903" cy="753492"/>
          </a:xfrm>
        </p:grpSpPr>
        <p:sp>
          <p:nvSpPr>
            <p:cNvPr id="17" name="Freeform 17"/>
            <p:cNvSpPr/>
            <p:nvPr/>
          </p:nvSpPr>
          <p:spPr>
            <a:xfrm>
              <a:off x="11881" y="11881"/>
              <a:ext cx="2332218" cy="729761"/>
            </a:xfrm>
            <a:custGeom>
              <a:avLst/>
              <a:gdLst/>
              <a:ahLst/>
              <a:cxnLst/>
              <a:rect l="l" t="t" r="r" b="b"/>
              <a:pathLst>
                <a:path w="2332218" h="729761">
                  <a:moveTo>
                    <a:pt x="0" y="89112"/>
                  </a:moveTo>
                  <a:cubicBezTo>
                    <a:pt x="0" y="39922"/>
                    <a:pt x="40754" y="0"/>
                    <a:pt x="91132" y="0"/>
                  </a:cubicBezTo>
                  <a:lnTo>
                    <a:pt x="2241087" y="0"/>
                  </a:lnTo>
                  <a:cubicBezTo>
                    <a:pt x="2291346" y="0"/>
                    <a:pt x="2332218" y="39922"/>
                    <a:pt x="2332218" y="89112"/>
                  </a:cubicBezTo>
                  <a:lnTo>
                    <a:pt x="2332218" y="640650"/>
                  </a:lnTo>
                  <a:cubicBezTo>
                    <a:pt x="2332218" y="689840"/>
                    <a:pt x="2291465" y="729762"/>
                    <a:pt x="2241087" y="729762"/>
                  </a:cubicBezTo>
                  <a:lnTo>
                    <a:pt x="91132" y="729762"/>
                  </a:lnTo>
                  <a:cubicBezTo>
                    <a:pt x="40754" y="729762"/>
                    <a:pt x="0" y="689840"/>
                    <a:pt x="0" y="640650"/>
                  </a:cubicBezTo>
                  <a:close/>
                </a:path>
              </a:pathLst>
            </a:custGeom>
            <a:solidFill>
              <a:srgbClr val="FFF2CC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8" name="Freeform 18"/>
            <p:cNvSpPr/>
            <p:nvPr/>
          </p:nvSpPr>
          <p:spPr>
            <a:xfrm>
              <a:off x="0" y="0"/>
              <a:ext cx="2355986" cy="753526"/>
            </a:xfrm>
            <a:custGeom>
              <a:avLst/>
              <a:gdLst/>
              <a:ahLst/>
              <a:cxnLst/>
              <a:rect l="l" t="t" r="r" b="b"/>
              <a:pathLst>
                <a:path w="2355986" h="753526">
                  <a:moveTo>
                    <a:pt x="0" y="100993"/>
                  </a:moveTo>
                  <a:cubicBezTo>
                    <a:pt x="0" y="45031"/>
                    <a:pt x="46338" y="0"/>
                    <a:pt x="103013" y="0"/>
                  </a:cubicBezTo>
                  <a:lnTo>
                    <a:pt x="2252968" y="0"/>
                  </a:lnTo>
                  <a:lnTo>
                    <a:pt x="2252968" y="11881"/>
                  </a:lnTo>
                  <a:lnTo>
                    <a:pt x="2252968" y="0"/>
                  </a:lnTo>
                  <a:cubicBezTo>
                    <a:pt x="2309643" y="0"/>
                    <a:pt x="2355986" y="45031"/>
                    <a:pt x="2355986" y="100993"/>
                  </a:cubicBezTo>
                  <a:lnTo>
                    <a:pt x="2344099" y="100993"/>
                  </a:lnTo>
                  <a:lnTo>
                    <a:pt x="2355986" y="100993"/>
                  </a:lnTo>
                  <a:lnTo>
                    <a:pt x="2355986" y="652531"/>
                  </a:lnTo>
                  <a:lnTo>
                    <a:pt x="2344099" y="652531"/>
                  </a:lnTo>
                  <a:lnTo>
                    <a:pt x="2355986" y="652531"/>
                  </a:lnTo>
                  <a:cubicBezTo>
                    <a:pt x="2355986" y="708612"/>
                    <a:pt x="2309643" y="753526"/>
                    <a:pt x="2252968" y="753526"/>
                  </a:cubicBezTo>
                  <a:lnTo>
                    <a:pt x="2252968" y="741643"/>
                  </a:lnTo>
                  <a:lnTo>
                    <a:pt x="2252968" y="753526"/>
                  </a:lnTo>
                  <a:lnTo>
                    <a:pt x="103013" y="753526"/>
                  </a:lnTo>
                  <a:lnTo>
                    <a:pt x="103013" y="741643"/>
                  </a:lnTo>
                  <a:lnTo>
                    <a:pt x="103013" y="753526"/>
                  </a:lnTo>
                  <a:cubicBezTo>
                    <a:pt x="46338" y="753526"/>
                    <a:pt x="0" y="708493"/>
                    <a:pt x="0" y="652531"/>
                  </a:cubicBezTo>
                  <a:lnTo>
                    <a:pt x="0" y="100993"/>
                  </a:lnTo>
                  <a:lnTo>
                    <a:pt x="11881" y="100993"/>
                  </a:lnTo>
                  <a:lnTo>
                    <a:pt x="0" y="100993"/>
                  </a:lnTo>
                  <a:moveTo>
                    <a:pt x="23763" y="100993"/>
                  </a:moveTo>
                  <a:lnTo>
                    <a:pt x="23763" y="652531"/>
                  </a:lnTo>
                  <a:lnTo>
                    <a:pt x="11881" y="652531"/>
                  </a:lnTo>
                  <a:lnTo>
                    <a:pt x="23763" y="652531"/>
                  </a:lnTo>
                  <a:cubicBezTo>
                    <a:pt x="23763" y="694948"/>
                    <a:pt x="58932" y="729761"/>
                    <a:pt x="103013" y="729761"/>
                  </a:cubicBezTo>
                  <a:lnTo>
                    <a:pt x="2252968" y="729761"/>
                  </a:lnTo>
                  <a:cubicBezTo>
                    <a:pt x="2296930" y="729761"/>
                    <a:pt x="2332218" y="694948"/>
                    <a:pt x="2332218" y="652531"/>
                  </a:cubicBezTo>
                  <a:lnTo>
                    <a:pt x="2332218" y="100993"/>
                  </a:lnTo>
                  <a:cubicBezTo>
                    <a:pt x="2332218" y="58576"/>
                    <a:pt x="2297049" y="23763"/>
                    <a:pt x="2252968" y="23763"/>
                  </a:cubicBezTo>
                  <a:lnTo>
                    <a:pt x="103013" y="23763"/>
                  </a:lnTo>
                  <a:lnTo>
                    <a:pt x="103013" y="11881"/>
                  </a:lnTo>
                  <a:lnTo>
                    <a:pt x="103013" y="23763"/>
                  </a:lnTo>
                  <a:cubicBezTo>
                    <a:pt x="58932" y="23763"/>
                    <a:pt x="23763" y="58576"/>
                    <a:pt x="23763" y="100993"/>
                  </a:cubicBezTo>
                  <a:close/>
                </a:path>
              </a:pathLst>
            </a:custGeom>
            <a:solidFill>
              <a:srgbClr val="595959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9525"/>
              <a:ext cx="2355903" cy="7630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r>
                <a:rPr lang="en-US" sz="2400">
                  <a:solidFill>
                    <a:srgbClr val="1155CC"/>
                  </a:solidFill>
                  <a:latin typeface="Arimo"/>
                  <a:ea typeface="Arimo"/>
                  <a:cs typeface="Arimo"/>
                  <a:sym typeface="Arimo"/>
                </a:rPr>
                <a:t>Chunk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3149608" y="4186936"/>
            <a:ext cx="1766927" cy="565119"/>
            <a:chOff x="0" y="0"/>
            <a:chExt cx="2355903" cy="753492"/>
          </a:xfrm>
        </p:grpSpPr>
        <p:sp>
          <p:nvSpPr>
            <p:cNvPr id="21" name="Freeform 21"/>
            <p:cNvSpPr/>
            <p:nvPr/>
          </p:nvSpPr>
          <p:spPr>
            <a:xfrm>
              <a:off x="11881" y="11881"/>
              <a:ext cx="2332218" cy="729761"/>
            </a:xfrm>
            <a:custGeom>
              <a:avLst/>
              <a:gdLst/>
              <a:ahLst/>
              <a:cxnLst/>
              <a:rect l="l" t="t" r="r" b="b"/>
              <a:pathLst>
                <a:path w="2332218" h="729761">
                  <a:moveTo>
                    <a:pt x="0" y="89112"/>
                  </a:moveTo>
                  <a:cubicBezTo>
                    <a:pt x="0" y="39922"/>
                    <a:pt x="40754" y="0"/>
                    <a:pt x="91132" y="0"/>
                  </a:cubicBezTo>
                  <a:lnTo>
                    <a:pt x="2241087" y="0"/>
                  </a:lnTo>
                  <a:cubicBezTo>
                    <a:pt x="2291346" y="0"/>
                    <a:pt x="2332218" y="39922"/>
                    <a:pt x="2332218" y="89112"/>
                  </a:cubicBezTo>
                  <a:lnTo>
                    <a:pt x="2332218" y="640650"/>
                  </a:lnTo>
                  <a:cubicBezTo>
                    <a:pt x="2332218" y="689840"/>
                    <a:pt x="2291465" y="729762"/>
                    <a:pt x="2241087" y="729762"/>
                  </a:cubicBezTo>
                  <a:lnTo>
                    <a:pt x="91132" y="729762"/>
                  </a:lnTo>
                  <a:cubicBezTo>
                    <a:pt x="40754" y="729762"/>
                    <a:pt x="0" y="689840"/>
                    <a:pt x="0" y="640650"/>
                  </a:cubicBezTo>
                  <a:close/>
                </a:path>
              </a:pathLst>
            </a:custGeom>
            <a:solidFill>
              <a:srgbClr val="FFF2CC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0" y="0"/>
              <a:ext cx="2355986" cy="753526"/>
            </a:xfrm>
            <a:custGeom>
              <a:avLst/>
              <a:gdLst/>
              <a:ahLst/>
              <a:cxnLst/>
              <a:rect l="l" t="t" r="r" b="b"/>
              <a:pathLst>
                <a:path w="2355986" h="753526">
                  <a:moveTo>
                    <a:pt x="0" y="100993"/>
                  </a:moveTo>
                  <a:cubicBezTo>
                    <a:pt x="0" y="45031"/>
                    <a:pt x="46338" y="0"/>
                    <a:pt x="103013" y="0"/>
                  </a:cubicBezTo>
                  <a:lnTo>
                    <a:pt x="2252968" y="0"/>
                  </a:lnTo>
                  <a:lnTo>
                    <a:pt x="2252968" y="11881"/>
                  </a:lnTo>
                  <a:lnTo>
                    <a:pt x="2252968" y="0"/>
                  </a:lnTo>
                  <a:cubicBezTo>
                    <a:pt x="2309643" y="0"/>
                    <a:pt x="2355986" y="45031"/>
                    <a:pt x="2355986" y="100993"/>
                  </a:cubicBezTo>
                  <a:lnTo>
                    <a:pt x="2344099" y="100993"/>
                  </a:lnTo>
                  <a:lnTo>
                    <a:pt x="2355986" y="100993"/>
                  </a:lnTo>
                  <a:lnTo>
                    <a:pt x="2355986" y="652531"/>
                  </a:lnTo>
                  <a:lnTo>
                    <a:pt x="2344099" y="652531"/>
                  </a:lnTo>
                  <a:lnTo>
                    <a:pt x="2355986" y="652531"/>
                  </a:lnTo>
                  <a:cubicBezTo>
                    <a:pt x="2355986" y="708612"/>
                    <a:pt x="2309643" y="753526"/>
                    <a:pt x="2252968" y="753526"/>
                  </a:cubicBezTo>
                  <a:lnTo>
                    <a:pt x="2252968" y="741643"/>
                  </a:lnTo>
                  <a:lnTo>
                    <a:pt x="2252968" y="753526"/>
                  </a:lnTo>
                  <a:lnTo>
                    <a:pt x="103013" y="753526"/>
                  </a:lnTo>
                  <a:lnTo>
                    <a:pt x="103013" y="741643"/>
                  </a:lnTo>
                  <a:lnTo>
                    <a:pt x="103013" y="753526"/>
                  </a:lnTo>
                  <a:cubicBezTo>
                    <a:pt x="46338" y="753526"/>
                    <a:pt x="0" y="708493"/>
                    <a:pt x="0" y="652531"/>
                  </a:cubicBezTo>
                  <a:lnTo>
                    <a:pt x="0" y="100993"/>
                  </a:lnTo>
                  <a:lnTo>
                    <a:pt x="11881" y="100993"/>
                  </a:lnTo>
                  <a:lnTo>
                    <a:pt x="0" y="100993"/>
                  </a:lnTo>
                  <a:moveTo>
                    <a:pt x="23763" y="100993"/>
                  </a:moveTo>
                  <a:lnTo>
                    <a:pt x="23763" y="652531"/>
                  </a:lnTo>
                  <a:lnTo>
                    <a:pt x="11881" y="652531"/>
                  </a:lnTo>
                  <a:lnTo>
                    <a:pt x="23763" y="652531"/>
                  </a:lnTo>
                  <a:cubicBezTo>
                    <a:pt x="23763" y="694948"/>
                    <a:pt x="58932" y="729761"/>
                    <a:pt x="103013" y="729761"/>
                  </a:cubicBezTo>
                  <a:lnTo>
                    <a:pt x="2252968" y="729761"/>
                  </a:lnTo>
                  <a:cubicBezTo>
                    <a:pt x="2296930" y="729761"/>
                    <a:pt x="2332218" y="694948"/>
                    <a:pt x="2332218" y="652531"/>
                  </a:cubicBezTo>
                  <a:lnTo>
                    <a:pt x="2332218" y="100993"/>
                  </a:lnTo>
                  <a:cubicBezTo>
                    <a:pt x="2332218" y="58576"/>
                    <a:pt x="2297049" y="23763"/>
                    <a:pt x="2252968" y="23763"/>
                  </a:cubicBezTo>
                  <a:lnTo>
                    <a:pt x="103013" y="23763"/>
                  </a:lnTo>
                  <a:lnTo>
                    <a:pt x="103013" y="11881"/>
                  </a:lnTo>
                  <a:lnTo>
                    <a:pt x="103013" y="23763"/>
                  </a:lnTo>
                  <a:cubicBezTo>
                    <a:pt x="58932" y="23763"/>
                    <a:pt x="23763" y="58576"/>
                    <a:pt x="23763" y="100993"/>
                  </a:cubicBezTo>
                  <a:close/>
                </a:path>
              </a:pathLst>
            </a:custGeom>
            <a:solidFill>
              <a:srgbClr val="595959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9525"/>
              <a:ext cx="2355903" cy="7630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r>
                <a:rPr lang="en-US" sz="2400">
                  <a:solidFill>
                    <a:srgbClr val="1155CC"/>
                  </a:solidFill>
                  <a:latin typeface="Arimo"/>
                  <a:ea typeface="Arimo"/>
                  <a:cs typeface="Arimo"/>
                  <a:sym typeface="Arimo"/>
                </a:rPr>
                <a:t>Chunk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3167228" y="4780630"/>
            <a:ext cx="1766927" cy="565119"/>
            <a:chOff x="0" y="0"/>
            <a:chExt cx="2355903" cy="753492"/>
          </a:xfrm>
        </p:grpSpPr>
        <p:sp>
          <p:nvSpPr>
            <p:cNvPr id="25" name="Freeform 25"/>
            <p:cNvSpPr/>
            <p:nvPr/>
          </p:nvSpPr>
          <p:spPr>
            <a:xfrm>
              <a:off x="11881" y="11881"/>
              <a:ext cx="2332218" cy="729761"/>
            </a:xfrm>
            <a:custGeom>
              <a:avLst/>
              <a:gdLst/>
              <a:ahLst/>
              <a:cxnLst/>
              <a:rect l="l" t="t" r="r" b="b"/>
              <a:pathLst>
                <a:path w="2332218" h="729761">
                  <a:moveTo>
                    <a:pt x="0" y="89112"/>
                  </a:moveTo>
                  <a:cubicBezTo>
                    <a:pt x="0" y="39922"/>
                    <a:pt x="40754" y="0"/>
                    <a:pt x="91132" y="0"/>
                  </a:cubicBezTo>
                  <a:lnTo>
                    <a:pt x="2241087" y="0"/>
                  </a:lnTo>
                  <a:cubicBezTo>
                    <a:pt x="2291346" y="0"/>
                    <a:pt x="2332218" y="39922"/>
                    <a:pt x="2332218" y="89112"/>
                  </a:cubicBezTo>
                  <a:lnTo>
                    <a:pt x="2332218" y="640650"/>
                  </a:lnTo>
                  <a:cubicBezTo>
                    <a:pt x="2332218" y="689840"/>
                    <a:pt x="2291465" y="729762"/>
                    <a:pt x="2241087" y="729762"/>
                  </a:cubicBezTo>
                  <a:lnTo>
                    <a:pt x="91132" y="729762"/>
                  </a:lnTo>
                  <a:cubicBezTo>
                    <a:pt x="40754" y="729762"/>
                    <a:pt x="0" y="689840"/>
                    <a:pt x="0" y="640650"/>
                  </a:cubicBezTo>
                  <a:close/>
                </a:path>
              </a:pathLst>
            </a:custGeom>
            <a:solidFill>
              <a:srgbClr val="FFF2CC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6" name="Freeform 26"/>
            <p:cNvSpPr/>
            <p:nvPr/>
          </p:nvSpPr>
          <p:spPr>
            <a:xfrm>
              <a:off x="0" y="0"/>
              <a:ext cx="2355986" cy="753526"/>
            </a:xfrm>
            <a:custGeom>
              <a:avLst/>
              <a:gdLst/>
              <a:ahLst/>
              <a:cxnLst/>
              <a:rect l="l" t="t" r="r" b="b"/>
              <a:pathLst>
                <a:path w="2355986" h="753526">
                  <a:moveTo>
                    <a:pt x="0" y="100993"/>
                  </a:moveTo>
                  <a:cubicBezTo>
                    <a:pt x="0" y="45031"/>
                    <a:pt x="46338" y="0"/>
                    <a:pt x="103013" y="0"/>
                  </a:cubicBezTo>
                  <a:lnTo>
                    <a:pt x="2252968" y="0"/>
                  </a:lnTo>
                  <a:lnTo>
                    <a:pt x="2252968" y="11881"/>
                  </a:lnTo>
                  <a:lnTo>
                    <a:pt x="2252968" y="0"/>
                  </a:lnTo>
                  <a:cubicBezTo>
                    <a:pt x="2309643" y="0"/>
                    <a:pt x="2355986" y="45031"/>
                    <a:pt x="2355986" y="100993"/>
                  </a:cubicBezTo>
                  <a:lnTo>
                    <a:pt x="2344099" y="100993"/>
                  </a:lnTo>
                  <a:lnTo>
                    <a:pt x="2355986" y="100993"/>
                  </a:lnTo>
                  <a:lnTo>
                    <a:pt x="2355986" y="652531"/>
                  </a:lnTo>
                  <a:lnTo>
                    <a:pt x="2344099" y="652531"/>
                  </a:lnTo>
                  <a:lnTo>
                    <a:pt x="2355986" y="652531"/>
                  </a:lnTo>
                  <a:cubicBezTo>
                    <a:pt x="2355986" y="708612"/>
                    <a:pt x="2309643" y="753526"/>
                    <a:pt x="2252968" y="753526"/>
                  </a:cubicBezTo>
                  <a:lnTo>
                    <a:pt x="2252968" y="741643"/>
                  </a:lnTo>
                  <a:lnTo>
                    <a:pt x="2252968" y="753526"/>
                  </a:lnTo>
                  <a:lnTo>
                    <a:pt x="103013" y="753526"/>
                  </a:lnTo>
                  <a:lnTo>
                    <a:pt x="103013" y="741643"/>
                  </a:lnTo>
                  <a:lnTo>
                    <a:pt x="103013" y="753526"/>
                  </a:lnTo>
                  <a:cubicBezTo>
                    <a:pt x="46338" y="753526"/>
                    <a:pt x="0" y="708493"/>
                    <a:pt x="0" y="652531"/>
                  </a:cubicBezTo>
                  <a:lnTo>
                    <a:pt x="0" y="100993"/>
                  </a:lnTo>
                  <a:lnTo>
                    <a:pt x="11881" y="100993"/>
                  </a:lnTo>
                  <a:lnTo>
                    <a:pt x="0" y="100993"/>
                  </a:lnTo>
                  <a:moveTo>
                    <a:pt x="23763" y="100993"/>
                  </a:moveTo>
                  <a:lnTo>
                    <a:pt x="23763" y="652531"/>
                  </a:lnTo>
                  <a:lnTo>
                    <a:pt x="11881" y="652531"/>
                  </a:lnTo>
                  <a:lnTo>
                    <a:pt x="23763" y="652531"/>
                  </a:lnTo>
                  <a:cubicBezTo>
                    <a:pt x="23763" y="694948"/>
                    <a:pt x="58932" y="729761"/>
                    <a:pt x="103013" y="729761"/>
                  </a:cubicBezTo>
                  <a:lnTo>
                    <a:pt x="2252968" y="729761"/>
                  </a:lnTo>
                  <a:cubicBezTo>
                    <a:pt x="2296930" y="729761"/>
                    <a:pt x="2332218" y="694948"/>
                    <a:pt x="2332218" y="652531"/>
                  </a:cubicBezTo>
                  <a:lnTo>
                    <a:pt x="2332218" y="100993"/>
                  </a:lnTo>
                  <a:cubicBezTo>
                    <a:pt x="2332218" y="58576"/>
                    <a:pt x="2297049" y="23763"/>
                    <a:pt x="2252968" y="23763"/>
                  </a:cubicBezTo>
                  <a:lnTo>
                    <a:pt x="103013" y="23763"/>
                  </a:lnTo>
                  <a:lnTo>
                    <a:pt x="103013" y="11881"/>
                  </a:lnTo>
                  <a:lnTo>
                    <a:pt x="103013" y="23763"/>
                  </a:lnTo>
                  <a:cubicBezTo>
                    <a:pt x="58932" y="23763"/>
                    <a:pt x="23763" y="58576"/>
                    <a:pt x="23763" y="100993"/>
                  </a:cubicBezTo>
                  <a:close/>
                </a:path>
              </a:pathLst>
            </a:custGeom>
            <a:solidFill>
              <a:srgbClr val="595959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-9525"/>
              <a:ext cx="2355903" cy="7630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r>
                <a:rPr lang="en-US" sz="2400">
                  <a:solidFill>
                    <a:srgbClr val="1155CC"/>
                  </a:solidFill>
                  <a:latin typeface="Arimo"/>
                  <a:ea typeface="Arimo"/>
                  <a:cs typeface="Arimo"/>
                  <a:sym typeface="Arimo"/>
                </a:rPr>
                <a:t>Chunk</a:t>
              </a:r>
            </a:p>
          </p:txBody>
        </p:sp>
      </p:grpSp>
      <p:sp>
        <p:nvSpPr>
          <p:cNvPr id="37" name="AutoShape 37"/>
          <p:cNvSpPr/>
          <p:nvPr/>
        </p:nvSpPr>
        <p:spPr>
          <a:xfrm>
            <a:off x="2089965" y="4154560"/>
            <a:ext cx="1059643" cy="314935"/>
          </a:xfrm>
          <a:prstGeom prst="line">
            <a:avLst/>
          </a:prstGeom>
          <a:ln w="9525" cap="rnd">
            <a:solidFill>
              <a:srgbClr val="434343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38" name="AutoShape 38"/>
          <p:cNvSpPr/>
          <p:nvPr/>
        </p:nvSpPr>
        <p:spPr>
          <a:xfrm>
            <a:off x="2089965" y="4154560"/>
            <a:ext cx="1077264" cy="908629"/>
          </a:xfrm>
          <a:prstGeom prst="line">
            <a:avLst/>
          </a:prstGeom>
          <a:ln w="9525" cap="rnd">
            <a:solidFill>
              <a:srgbClr val="434343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39" name="AutoShape 39"/>
          <p:cNvSpPr/>
          <p:nvPr/>
        </p:nvSpPr>
        <p:spPr>
          <a:xfrm>
            <a:off x="4907683" y="3278306"/>
            <a:ext cx="1032758" cy="884996"/>
          </a:xfrm>
          <a:prstGeom prst="line">
            <a:avLst/>
          </a:prstGeom>
          <a:ln w="9525" cap="rnd">
            <a:solidFill>
              <a:srgbClr val="434343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40" name="AutoShape 40"/>
          <p:cNvSpPr/>
          <p:nvPr/>
        </p:nvSpPr>
        <p:spPr>
          <a:xfrm flipV="1">
            <a:off x="4907683" y="4163302"/>
            <a:ext cx="1032758" cy="306193"/>
          </a:xfrm>
          <a:prstGeom prst="line">
            <a:avLst/>
          </a:prstGeom>
          <a:ln w="9525" cap="rnd">
            <a:solidFill>
              <a:srgbClr val="434343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41" name="AutoShape 41"/>
          <p:cNvSpPr/>
          <p:nvPr/>
        </p:nvSpPr>
        <p:spPr>
          <a:xfrm flipV="1">
            <a:off x="4925303" y="4163302"/>
            <a:ext cx="1015138" cy="899888"/>
          </a:xfrm>
          <a:prstGeom prst="line">
            <a:avLst/>
          </a:prstGeom>
          <a:ln w="9525" cap="rnd">
            <a:solidFill>
              <a:srgbClr val="434343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zh-TW" altLang="en-US"/>
          </a:p>
        </p:txBody>
      </p:sp>
      <p:grpSp>
        <p:nvGrpSpPr>
          <p:cNvPr id="50" name="Group 50"/>
          <p:cNvGrpSpPr/>
          <p:nvPr/>
        </p:nvGrpSpPr>
        <p:grpSpPr>
          <a:xfrm>
            <a:off x="4509243" y="6938839"/>
            <a:ext cx="1535659" cy="631356"/>
            <a:chOff x="0" y="0"/>
            <a:chExt cx="2188600" cy="899800"/>
          </a:xfrm>
        </p:grpSpPr>
        <p:sp>
          <p:nvSpPr>
            <p:cNvPr id="51" name="Freeform 51"/>
            <p:cNvSpPr/>
            <p:nvPr/>
          </p:nvSpPr>
          <p:spPr>
            <a:xfrm>
              <a:off x="12700" y="12700"/>
              <a:ext cx="2163191" cy="874395"/>
            </a:xfrm>
            <a:custGeom>
              <a:avLst/>
              <a:gdLst/>
              <a:ahLst/>
              <a:cxnLst/>
              <a:rect l="l" t="t" r="r" b="b"/>
              <a:pathLst>
                <a:path w="2163191" h="874395">
                  <a:moveTo>
                    <a:pt x="0" y="106807"/>
                  </a:moveTo>
                  <a:cubicBezTo>
                    <a:pt x="0" y="47879"/>
                    <a:pt x="48641" y="0"/>
                    <a:pt x="108585" y="0"/>
                  </a:cubicBezTo>
                  <a:lnTo>
                    <a:pt x="2054606" y="0"/>
                  </a:lnTo>
                  <a:cubicBezTo>
                    <a:pt x="2114550" y="0"/>
                    <a:pt x="2163191" y="47879"/>
                    <a:pt x="2163191" y="106807"/>
                  </a:cubicBezTo>
                  <a:lnTo>
                    <a:pt x="2163191" y="767588"/>
                  </a:lnTo>
                  <a:cubicBezTo>
                    <a:pt x="2163191" y="826516"/>
                    <a:pt x="2114550" y="874395"/>
                    <a:pt x="2054606" y="874395"/>
                  </a:cubicBezTo>
                  <a:lnTo>
                    <a:pt x="108585" y="874395"/>
                  </a:lnTo>
                  <a:cubicBezTo>
                    <a:pt x="48641" y="874395"/>
                    <a:pt x="0" y="826643"/>
                    <a:pt x="0" y="767588"/>
                  </a:cubicBezTo>
                  <a:close/>
                </a:path>
              </a:pathLst>
            </a:custGeom>
            <a:solidFill>
              <a:srgbClr val="FFF2CC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2" name="Freeform 52"/>
            <p:cNvSpPr/>
            <p:nvPr/>
          </p:nvSpPr>
          <p:spPr>
            <a:xfrm>
              <a:off x="0" y="0"/>
              <a:ext cx="2188591" cy="899795"/>
            </a:xfrm>
            <a:custGeom>
              <a:avLst/>
              <a:gdLst/>
              <a:ahLst/>
              <a:cxnLst/>
              <a:rect l="l" t="t" r="r" b="b"/>
              <a:pathLst>
                <a:path w="2188591" h="899795">
                  <a:moveTo>
                    <a:pt x="0" y="119507"/>
                  </a:moveTo>
                  <a:cubicBezTo>
                    <a:pt x="0" y="53340"/>
                    <a:pt x="54483" y="0"/>
                    <a:pt x="121285" y="0"/>
                  </a:cubicBezTo>
                  <a:lnTo>
                    <a:pt x="2067306" y="0"/>
                  </a:lnTo>
                  <a:lnTo>
                    <a:pt x="2067306" y="12700"/>
                  </a:lnTo>
                  <a:lnTo>
                    <a:pt x="2067306" y="0"/>
                  </a:lnTo>
                  <a:cubicBezTo>
                    <a:pt x="2134108" y="0"/>
                    <a:pt x="2188591" y="53340"/>
                    <a:pt x="2188591" y="119507"/>
                  </a:cubicBezTo>
                  <a:lnTo>
                    <a:pt x="2175891" y="119507"/>
                  </a:lnTo>
                  <a:lnTo>
                    <a:pt x="2188591" y="119507"/>
                  </a:lnTo>
                  <a:lnTo>
                    <a:pt x="2188591" y="780288"/>
                  </a:lnTo>
                  <a:lnTo>
                    <a:pt x="2175891" y="780288"/>
                  </a:lnTo>
                  <a:lnTo>
                    <a:pt x="2188591" y="780288"/>
                  </a:lnTo>
                  <a:cubicBezTo>
                    <a:pt x="2188591" y="846455"/>
                    <a:pt x="2134108" y="899795"/>
                    <a:pt x="2067306" y="899795"/>
                  </a:cubicBezTo>
                  <a:lnTo>
                    <a:pt x="2067306" y="887095"/>
                  </a:lnTo>
                  <a:lnTo>
                    <a:pt x="2067306" y="899795"/>
                  </a:lnTo>
                  <a:lnTo>
                    <a:pt x="121285" y="899795"/>
                  </a:lnTo>
                  <a:lnTo>
                    <a:pt x="121285" y="887095"/>
                  </a:lnTo>
                  <a:lnTo>
                    <a:pt x="121285" y="899795"/>
                  </a:lnTo>
                  <a:cubicBezTo>
                    <a:pt x="54483" y="899795"/>
                    <a:pt x="0" y="846455"/>
                    <a:pt x="0" y="780288"/>
                  </a:cubicBezTo>
                  <a:lnTo>
                    <a:pt x="0" y="119507"/>
                  </a:lnTo>
                  <a:lnTo>
                    <a:pt x="12700" y="119507"/>
                  </a:lnTo>
                  <a:lnTo>
                    <a:pt x="0" y="119507"/>
                  </a:lnTo>
                  <a:moveTo>
                    <a:pt x="25400" y="119507"/>
                  </a:moveTo>
                  <a:lnTo>
                    <a:pt x="25400" y="780288"/>
                  </a:lnTo>
                  <a:lnTo>
                    <a:pt x="12700" y="780288"/>
                  </a:lnTo>
                  <a:lnTo>
                    <a:pt x="25400" y="780288"/>
                  </a:lnTo>
                  <a:cubicBezTo>
                    <a:pt x="25400" y="832104"/>
                    <a:pt x="68199" y="874395"/>
                    <a:pt x="121285" y="874395"/>
                  </a:cubicBezTo>
                  <a:lnTo>
                    <a:pt x="2067306" y="874395"/>
                  </a:lnTo>
                  <a:cubicBezTo>
                    <a:pt x="2120519" y="874395"/>
                    <a:pt x="2163191" y="832104"/>
                    <a:pt x="2163191" y="780288"/>
                  </a:cubicBezTo>
                  <a:lnTo>
                    <a:pt x="2163191" y="119507"/>
                  </a:lnTo>
                  <a:cubicBezTo>
                    <a:pt x="2163191" y="67691"/>
                    <a:pt x="2120392" y="25400"/>
                    <a:pt x="2067306" y="25400"/>
                  </a:cubicBezTo>
                  <a:lnTo>
                    <a:pt x="121285" y="25400"/>
                  </a:lnTo>
                  <a:lnTo>
                    <a:pt x="121285" y="12700"/>
                  </a:lnTo>
                  <a:lnTo>
                    <a:pt x="121285" y="25400"/>
                  </a:lnTo>
                  <a:cubicBezTo>
                    <a:pt x="68199" y="25400"/>
                    <a:pt x="25400" y="67691"/>
                    <a:pt x="25400" y="119507"/>
                  </a:cubicBezTo>
                  <a:close/>
                </a:path>
              </a:pathLst>
            </a:custGeom>
            <a:solidFill>
              <a:srgbClr val="595959"/>
            </a:solidFill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53" name="Group 53"/>
          <p:cNvGrpSpPr/>
          <p:nvPr/>
        </p:nvGrpSpPr>
        <p:grpSpPr>
          <a:xfrm>
            <a:off x="4616135" y="7130314"/>
            <a:ext cx="1535659" cy="631356"/>
            <a:chOff x="0" y="0"/>
            <a:chExt cx="2188600" cy="899800"/>
          </a:xfrm>
        </p:grpSpPr>
        <p:sp>
          <p:nvSpPr>
            <p:cNvPr id="54" name="Freeform 54"/>
            <p:cNvSpPr/>
            <p:nvPr/>
          </p:nvSpPr>
          <p:spPr>
            <a:xfrm>
              <a:off x="12700" y="12700"/>
              <a:ext cx="2163191" cy="874395"/>
            </a:xfrm>
            <a:custGeom>
              <a:avLst/>
              <a:gdLst/>
              <a:ahLst/>
              <a:cxnLst/>
              <a:rect l="l" t="t" r="r" b="b"/>
              <a:pathLst>
                <a:path w="2163191" h="874395">
                  <a:moveTo>
                    <a:pt x="0" y="106807"/>
                  </a:moveTo>
                  <a:cubicBezTo>
                    <a:pt x="0" y="47879"/>
                    <a:pt x="48641" y="0"/>
                    <a:pt x="108585" y="0"/>
                  </a:cubicBezTo>
                  <a:lnTo>
                    <a:pt x="2054606" y="0"/>
                  </a:lnTo>
                  <a:cubicBezTo>
                    <a:pt x="2114550" y="0"/>
                    <a:pt x="2163191" y="47879"/>
                    <a:pt x="2163191" y="106807"/>
                  </a:cubicBezTo>
                  <a:lnTo>
                    <a:pt x="2163191" y="767588"/>
                  </a:lnTo>
                  <a:cubicBezTo>
                    <a:pt x="2163191" y="826516"/>
                    <a:pt x="2114550" y="874395"/>
                    <a:pt x="2054606" y="874395"/>
                  </a:cubicBezTo>
                  <a:lnTo>
                    <a:pt x="108585" y="874395"/>
                  </a:lnTo>
                  <a:cubicBezTo>
                    <a:pt x="48641" y="874395"/>
                    <a:pt x="0" y="826643"/>
                    <a:pt x="0" y="767588"/>
                  </a:cubicBezTo>
                  <a:close/>
                </a:path>
              </a:pathLst>
            </a:custGeom>
            <a:solidFill>
              <a:srgbClr val="FFF2CC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5" name="Freeform 55"/>
            <p:cNvSpPr/>
            <p:nvPr/>
          </p:nvSpPr>
          <p:spPr>
            <a:xfrm>
              <a:off x="0" y="0"/>
              <a:ext cx="2188591" cy="899795"/>
            </a:xfrm>
            <a:custGeom>
              <a:avLst/>
              <a:gdLst/>
              <a:ahLst/>
              <a:cxnLst/>
              <a:rect l="l" t="t" r="r" b="b"/>
              <a:pathLst>
                <a:path w="2188591" h="899795">
                  <a:moveTo>
                    <a:pt x="0" y="119507"/>
                  </a:moveTo>
                  <a:cubicBezTo>
                    <a:pt x="0" y="53340"/>
                    <a:pt x="54483" y="0"/>
                    <a:pt x="121285" y="0"/>
                  </a:cubicBezTo>
                  <a:lnTo>
                    <a:pt x="2067306" y="0"/>
                  </a:lnTo>
                  <a:lnTo>
                    <a:pt x="2067306" y="12700"/>
                  </a:lnTo>
                  <a:lnTo>
                    <a:pt x="2067306" y="0"/>
                  </a:lnTo>
                  <a:cubicBezTo>
                    <a:pt x="2134108" y="0"/>
                    <a:pt x="2188591" y="53340"/>
                    <a:pt x="2188591" y="119507"/>
                  </a:cubicBezTo>
                  <a:lnTo>
                    <a:pt x="2175891" y="119507"/>
                  </a:lnTo>
                  <a:lnTo>
                    <a:pt x="2188591" y="119507"/>
                  </a:lnTo>
                  <a:lnTo>
                    <a:pt x="2188591" y="780288"/>
                  </a:lnTo>
                  <a:lnTo>
                    <a:pt x="2175891" y="780288"/>
                  </a:lnTo>
                  <a:lnTo>
                    <a:pt x="2188591" y="780288"/>
                  </a:lnTo>
                  <a:cubicBezTo>
                    <a:pt x="2188591" y="846455"/>
                    <a:pt x="2134108" y="899795"/>
                    <a:pt x="2067306" y="899795"/>
                  </a:cubicBezTo>
                  <a:lnTo>
                    <a:pt x="2067306" y="887095"/>
                  </a:lnTo>
                  <a:lnTo>
                    <a:pt x="2067306" y="899795"/>
                  </a:lnTo>
                  <a:lnTo>
                    <a:pt x="121285" y="899795"/>
                  </a:lnTo>
                  <a:lnTo>
                    <a:pt x="121285" y="887095"/>
                  </a:lnTo>
                  <a:lnTo>
                    <a:pt x="121285" y="899795"/>
                  </a:lnTo>
                  <a:cubicBezTo>
                    <a:pt x="54483" y="899795"/>
                    <a:pt x="0" y="846455"/>
                    <a:pt x="0" y="780288"/>
                  </a:cubicBezTo>
                  <a:lnTo>
                    <a:pt x="0" y="119507"/>
                  </a:lnTo>
                  <a:lnTo>
                    <a:pt x="12700" y="119507"/>
                  </a:lnTo>
                  <a:lnTo>
                    <a:pt x="0" y="119507"/>
                  </a:lnTo>
                  <a:moveTo>
                    <a:pt x="25400" y="119507"/>
                  </a:moveTo>
                  <a:lnTo>
                    <a:pt x="25400" y="780288"/>
                  </a:lnTo>
                  <a:lnTo>
                    <a:pt x="12700" y="780288"/>
                  </a:lnTo>
                  <a:lnTo>
                    <a:pt x="25400" y="780288"/>
                  </a:lnTo>
                  <a:cubicBezTo>
                    <a:pt x="25400" y="832104"/>
                    <a:pt x="68199" y="874395"/>
                    <a:pt x="121285" y="874395"/>
                  </a:cubicBezTo>
                  <a:lnTo>
                    <a:pt x="2067306" y="874395"/>
                  </a:lnTo>
                  <a:cubicBezTo>
                    <a:pt x="2120519" y="874395"/>
                    <a:pt x="2163191" y="832104"/>
                    <a:pt x="2163191" y="780288"/>
                  </a:cubicBezTo>
                  <a:lnTo>
                    <a:pt x="2163191" y="119507"/>
                  </a:lnTo>
                  <a:cubicBezTo>
                    <a:pt x="2163191" y="67691"/>
                    <a:pt x="2120392" y="25400"/>
                    <a:pt x="2067306" y="25400"/>
                  </a:cubicBezTo>
                  <a:lnTo>
                    <a:pt x="121285" y="25400"/>
                  </a:lnTo>
                  <a:lnTo>
                    <a:pt x="121285" y="12700"/>
                  </a:lnTo>
                  <a:lnTo>
                    <a:pt x="121285" y="25400"/>
                  </a:lnTo>
                  <a:cubicBezTo>
                    <a:pt x="68199" y="25400"/>
                    <a:pt x="25400" y="67691"/>
                    <a:pt x="25400" y="119507"/>
                  </a:cubicBezTo>
                  <a:close/>
                </a:path>
              </a:pathLst>
            </a:custGeom>
            <a:solidFill>
              <a:srgbClr val="595959"/>
            </a:solidFill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56" name="Group 56"/>
          <p:cNvGrpSpPr/>
          <p:nvPr/>
        </p:nvGrpSpPr>
        <p:grpSpPr>
          <a:xfrm>
            <a:off x="4740234" y="7335699"/>
            <a:ext cx="1535659" cy="631356"/>
            <a:chOff x="0" y="0"/>
            <a:chExt cx="2047546" cy="841808"/>
          </a:xfrm>
        </p:grpSpPr>
        <p:sp>
          <p:nvSpPr>
            <p:cNvPr id="57" name="Freeform 57"/>
            <p:cNvSpPr/>
            <p:nvPr/>
          </p:nvSpPr>
          <p:spPr>
            <a:xfrm>
              <a:off x="11881" y="11881"/>
              <a:ext cx="2023774" cy="818041"/>
            </a:xfrm>
            <a:custGeom>
              <a:avLst/>
              <a:gdLst/>
              <a:ahLst/>
              <a:cxnLst/>
              <a:rect l="l" t="t" r="r" b="b"/>
              <a:pathLst>
                <a:path w="2023774" h="818041">
                  <a:moveTo>
                    <a:pt x="0" y="99924"/>
                  </a:moveTo>
                  <a:cubicBezTo>
                    <a:pt x="0" y="44794"/>
                    <a:pt x="45507" y="0"/>
                    <a:pt x="101587" y="0"/>
                  </a:cubicBezTo>
                  <a:lnTo>
                    <a:pt x="1922188" y="0"/>
                  </a:lnTo>
                  <a:cubicBezTo>
                    <a:pt x="1978269" y="0"/>
                    <a:pt x="2023775" y="44794"/>
                    <a:pt x="2023775" y="99924"/>
                  </a:cubicBezTo>
                  <a:lnTo>
                    <a:pt x="2023775" y="718118"/>
                  </a:lnTo>
                  <a:cubicBezTo>
                    <a:pt x="2023775" y="773248"/>
                    <a:pt x="1978269" y="818041"/>
                    <a:pt x="1922188" y="818041"/>
                  </a:cubicBezTo>
                  <a:lnTo>
                    <a:pt x="101587" y="818041"/>
                  </a:lnTo>
                  <a:cubicBezTo>
                    <a:pt x="45507" y="818041"/>
                    <a:pt x="0" y="773367"/>
                    <a:pt x="0" y="718118"/>
                  </a:cubicBezTo>
                  <a:close/>
                </a:path>
              </a:pathLst>
            </a:custGeom>
            <a:solidFill>
              <a:srgbClr val="FFF2CC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8" name="Freeform 58"/>
            <p:cNvSpPr/>
            <p:nvPr/>
          </p:nvSpPr>
          <p:spPr>
            <a:xfrm>
              <a:off x="0" y="0"/>
              <a:ext cx="2047537" cy="841804"/>
            </a:xfrm>
            <a:custGeom>
              <a:avLst/>
              <a:gdLst/>
              <a:ahLst/>
              <a:cxnLst/>
              <a:rect l="l" t="t" r="r" b="b"/>
              <a:pathLst>
                <a:path w="2047537" h="841804">
                  <a:moveTo>
                    <a:pt x="0" y="111805"/>
                  </a:moveTo>
                  <a:cubicBezTo>
                    <a:pt x="0" y="49902"/>
                    <a:pt x="50972" y="0"/>
                    <a:pt x="113468" y="0"/>
                  </a:cubicBezTo>
                  <a:lnTo>
                    <a:pt x="1934069" y="0"/>
                  </a:lnTo>
                  <a:lnTo>
                    <a:pt x="1934069" y="11881"/>
                  </a:lnTo>
                  <a:lnTo>
                    <a:pt x="1934069" y="0"/>
                  </a:lnTo>
                  <a:cubicBezTo>
                    <a:pt x="1996566" y="0"/>
                    <a:pt x="2047537" y="49902"/>
                    <a:pt x="2047537" y="111805"/>
                  </a:cubicBezTo>
                  <a:lnTo>
                    <a:pt x="2035656" y="111805"/>
                  </a:lnTo>
                  <a:lnTo>
                    <a:pt x="2047537" y="111805"/>
                  </a:lnTo>
                  <a:lnTo>
                    <a:pt x="2047537" y="729999"/>
                  </a:lnTo>
                  <a:lnTo>
                    <a:pt x="2035656" y="729999"/>
                  </a:lnTo>
                  <a:lnTo>
                    <a:pt x="2047537" y="729999"/>
                  </a:lnTo>
                  <a:cubicBezTo>
                    <a:pt x="2047537" y="791901"/>
                    <a:pt x="1996566" y="841804"/>
                    <a:pt x="1934069" y="841804"/>
                  </a:cubicBezTo>
                  <a:lnTo>
                    <a:pt x="1934069" y="829922"/>
                  </a:lnTo>
                  <a:lnTo>
                    <a:pt x="1934069" y="841804"/>
                  </a:lnTo>
                  <a:lnTo>
                    <a:pt x="113468" y="841804"/>
                  </a:lnTo>
                  <a:lnTo>
                    <a:pt x="113468" y="829922"/>
                  </a:lnTo>
                  <a:lnTo>
                    <a:pt x="113468" y="841804"/>
                  </a:lnTo>
                  <a:cubicBezTo>
                    <a:pt x="50972" y="841804"/>
                    <a:pt x="0" y="791901"/>
                    <a:pt x="0" y="729999"/>
                  </a:cubicBezTo>
                  <a:lnTo>
                    <a:pt x="0" y="111805"/>
                  </a:lnTo>
                  <a:lnTo>
                    <a:pt x="11881" y="111805"/>
                  </a:lnTo>
                  <a:lnTo>
                    <a:pt x="0" y="111805"/>
                  </a:lnTo>
                  <a:moveTo>
                    <a:pt x="23763" y="111805"/>
                  </a:moveTo>
                  <a:lnTo>
                    <a:pt x="23763" y="729999"/>
                  </a:lnTo>
                  <a:lnTo>
                    <a:pt x="11881" y="729999"/>
                  </a:lnTo>
                  <a:lnTo>
                    <a:pt x="23763" y="729999"/>
                  </a:lnTo>
                  <a:cubicBezTo>
                    <a:pt x="23763" y="778475"/>
                    <a:pt x="63804" y="818041"/>
                    <a:pt x="113468" y="818041"/>
                  </a:cubicBezTo>
                  <a:lnTo>
                    <a:pt x="1934069" y="818041"/>
                  </a:lnTo>
                  <a:cubicBezTo>
                    <a:pt x="1983853" y="818041"/>
                    <a:pt x="2023774" y="778475"/>
                    <a:pt x="2023774" y="729999"/>
                  </a:cubicBezTo>
                  <a:lnTo>
                    <a:pt x="2023774" y="111805"/>
                  </a:lnTo>
                  <a:cubicBezTo>
                    <a:pt x="2023774" y="63328"/>
                    <a:pt x="1983734" y="23763"/>
                    <a:pt x="1934069" y="23763"/>
                  </a:cubicBezTo>
                  <a:lnTo>
                    <a:pt x="113468" y="23763"/>
                  </a:lnTo>
                  <a:lnTo>
                    <a:pt x="113468" y="11881"/>
                  </a:lnTo>
                  <a:lnTo>
                    <a:pt x="113468" y="23763"/>
                  </a:lnTo>
                  <a:cubicBezTo>
                    <a:pt x="63804" y="23763"/>
                    <a:pt x="23763" y="63328"/>
                    <a:pt x="23763" y="111805"/>
                  </a:cubicBezTo>
                  <a:close/>
                </a:path>
              </a:pathLst>
            </a:custGeom>
            <a:solidFill>
              <a:srgbClr val="595959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9" name="TextBox 59"/>
            <p:cNvSpPr txBox="1"/>
            <p:nvPr/>
          </p:nvSpPr>
          <p:spPr>
            <a:xfrm>
              <a:off x="0" y="-9525"/>
              <a:ext cx="2047546" cy="8513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r>
                <a:rPr lang="en-US" sz="2400" dirty="0">
                  <a:solidFill>
                    <a:srgbClr val="1155CC"/>
                  </a:solidFill>
                  <a:latin typeface="Arimo"/>
                  <a:ea typeface="Arimo"/>
                  <a:cs typeface="Arimo"/>
                  <a:sym typeface="Arimo"/>
                </a:rPr>
                <a:t>Chunk</a:t>
              </a:r>
            </a:p>
          </p:txBody>
        </p:sp>
      </p:grpSp>
      <p:grpSp>
        <p:nvGrpSpPr>
          <p:cNvPr id="60" name="Group 60"/>
          <p:cNvGrpSpPr/>
          <p:nvPr/>
        </p:nvGrpSpPr>
        <p:grpSpPr>
          <a:xfrm>
            <a:off x="6774117" y="7314201"/>
            <a:ext cx="1766927" cy="674017"/>
            <a:chOff x="0" y="0"/>
            <a:chExt cx="2355903" cy="898690"/>
          </a:xfrm>
        </p:grpSpPr>
        <p:sp>
          <p:nvSpPr>
            <p:cNvPr id="61" name="Freeform 61"/>
            <p:cNvSpPr/>
            <p:nvPr/>
          </p:nvSpPr>
          <p:spPr>
            <a:xfrm>
              <a:off x="11881" y="11881"/>
              <a:ext cx="2332218" cy="874953"/>
            </a:xfrm>
            <a:custGeom>
              <a:avLst/>
              <a:gdLst/>
              <a:ahLst/>
              <a:cxnLst/>
              <a:rect l="l" t="t" r="r" b="b"/>
              <a:pathLst>
                <a:path w="2332218" h="874953">
                  <a:moveTo>
                    <a:pt x="0" y="437477"/>
                  </a:moveTo>
                  <a:cubicBezTo>
                    <a:pt x="0" y="195807"/>
                    <a:pt x="199134" y="0"/>
                    <a:pt x="444843" y="0"/>
                  </a:cubicBezTo>
                  <a:lnTo>
                    <a:pt x="1887375" y="0"/>
                  </a:lnTo>
                  <a:cubicBezTo>
                    <a:pt x="2133085" y="0"/>
                    <a:pt x="2332218" y="195807"/>
                    <a:pt x="2332218" y="437477"/>
                  </a:cubicBezTo>
                  <a:cubicBezTo>
                    <a:pt x="2332218" y="679146"/>
                    <a:pt x="2133084" y="874953"/>
                    <a:pt x="1887375" y="874953"/>
                  </a:cubicBezTo>
                  <a:lnTo>
                    <a:pt x="444843" y="874953"/>
                  </a:lnTo>
                  <a:cubicBezTo>
                    <a:pt x="199134" y="874953"/>
                    <a:pt x="0" y="679028"/>
                    <a:pt x="0" y="437477"/>
                  </a:cubicBezTo>
                  <a:close/>
                </a:path>
              </a:pathLst>
            </a:custGeom>
            <a:solidFill>
              <a:srgbClr val="D9D2E9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62" name="Freeform 62"/>
            <p:cNvSpPr/>
            <p:nvPr/>
          </p:nvSpPr>
          <p:spPr>
            <a:xfrm>
              <a:off x="0" y="0"/>
              <a:ext cx="2355986" cy="898718"/>
            </a:xfrm>
            <a:custGeom>
              <a:avLst/>
              <a:gdLst/>
              <a:ahLst/>
              <a:cxnLst/>
              <a:rect l="l" t="t" r="r" b="b"/>
              <a:pathLst>
                <a:path w="2355986" h="898718">
                  <a:moveTo>
                    <a:pt x="0" y="449358"/>
                  </a:moveTo>
                  <a:cubicBezTo>
                    <a:pt x="0" y="201035"/>
                    <a:pt x="204599" y="0"/>
                    <a:pt x="456724" y="0"/>
                  </a:cubicBezTo>
                  <a:lnTo>
                    <a:pt x="1899256" y="0"/>
                  </a:lnTo>
                  <a:lnTo>
                    <a:pt x="1899256" y="11881"/>
                  </a:lnTo>
                  <a:lnTo>
                    <a:pt x="1899256" y="0"/>
                  </a:lnTo>
                  <a:lnTo>
                    <a:pt x="1899256" y="11881"/>
                  </a:lnTo>
                  <a:lnTo>
                    <a:pt x="1899256" y="0"/>
                  </a:lnTo>
                  <a:cubicBezTo>
                    <a:pt x="2151263" y="0"/>
                    <a:pt x="2355986" y="201035"/>
                    <a:pt x="2355986" y="449358"/>
                  </a:cubicBezTo>
                  <a:lnTo>
                    <a:pt x="2344099" y="449358"/>
                  </a:lnTo>
                  <a:lnTo>
                    <a:pt x="2355986" y="449358"/>
                  </a:lnTo>
                  <a:lnTo>
                    <a:pt x="2344099" y="449358"/>
                  </a:lnTo>
                  <a:lnTo>
                    <a:pt x="2355986" y="449358"/>
                  </a:lnTo>
                  <a:cubicBezTo>
                    <a:pt x="2355986" y="697681"/>
                    <a:pt x="2151381" y="898718"/>
                    <a:pt x="1899256" y="898718"/>
                  </a:cubicBezTo>
                  <a:lnTo>
                    <a:pt x="1899256" y="886834"/>
                  </a:lnTo>
                  <a:lnTo>
                    <a:pt x="1899256" y="898718"/>
                  </a:lnTo>
                  <a:lnTo>
                    <a:pt x="456724" y="898718"/>
                  </a:lnTo>
                  <a:lnTo>
                    <a:pt x="456724" y="886834"/>
                  </a:lnTo>
                  <a:lnTo>
                    <a:pt x="456724" y="898718"/>
                  </a:lnTo>
                  <a:cubicBezTo>
                    <a:pt x="204599" y="898718"/>
                    <a:pt x="0" y="697681"/>
                    <a:pt x="0" y="449358"/>
                  </a:cubicBezTo>
                  <a:cubicBezTo>
                    <a:pt x="0" y="442823"/>
                    <a:pt x="5347" y="437476"/>
                    <a:pt x="11881" y="437476"/>
                  </a:cubicBezTo>
                  <a:lnTo>
                    <a:pt x="11881" y="449358"/>
                  </a:lnTo>
                  <a:lnTo>
                    <a:pt x="0" y="449358"/>
                  </a:lnTo>
                  <a:moveTo>
                    <a:pt x="23763" y="449358"/>
                  </a:moveTo>
                  <a:cubicBezTo>
                    <a:pt x="23763" y="455893"/>
                    <a:pt x="18416" y="461239"/>
                    <a:pt x="11881" y="461239"/>
                  </a:cubicBezTo>
                  <a:lnTo>
                    <a:pt x="11881" y="449358"/>
                  </a:lnTo>
                  <a:lnTo>
                    <a:pt x="23763" y="449358"/>
                  </a:lnTo>
                  <a:cubicBezTo>
                    <a:pt x="23763" y="684255"/>
                    <a:pt x="217431" y="874953"/>
                    <a:pt x="456724" y="874953"/>
                  </a:cubicBezTo>
                  <a:lnTo>
                    <a:pt x="1899256" y="874953"/>
                  </a:lnTo>
                  <a:cubicBezTo>
                    <a:pt x="2138550" y="874953"/>
                    <a:pt x="2332218" y="684255"/>
                    <a:pt x="2332218" y="449358"/>
                  </a:cubicBezTo>
                  <a:cubicBezTo>
                    <a:pt x="2332218" y="214461"/>
                    <a:pt x="2138550" y="23763"/>
                    <a:pt x="1899256" y="23763"/>
                  </a:cubicBezTo>
                  <a:lnTo>
                    <a:pt x="456724" y="23763"/>
                  </a:lnTo>
                  <a:lnTo>
                    <a:pt x="456724" y="11881"/>
                  </a:lnTo>
                  <a:lnTo>
                    <a:pt x="456724" y="23763"/>
                  </a:lnTo>
                  <a:cubicBezTo>
                    <a:pt x="217431" y="23763"/>
                    <a:pt x="23763" y="214461"/>
                    <a:pt x="23763" y="449358"/>
                  </a:cubicBezTo>
                  <a:close/>
                </a:path>
              </a:pathLst>
            </a:custGeom>
            <a:solidFill>
              <a:srgbClr val="4285F4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63" name="TextBox 63"/>
            <p:cNvSpPr txBox="1"/>
            <p:nvPr/>
          </p:nvSpPr>
          <p:spPr>
            <a:xfrm>
              <a:off x="0" y="-9525"/>
              <a:ext cx="2355903" cy="9082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r>
                <a:rPr lang="en-US" sz="2400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LLM</a:t>
              </a:r>
            </a:p>
          </p:txBody>
        </p:sp>
      </p:grpSp>
      <p:sp>
        <p:nvSpPr>
          <p:cNvPr id="64" name="AutoShape 64"/>
          <p:cNvSpPr/>
          <p:nvPr/>
        </p:nvSpPr>
        <p:spPr>
          <a:xfrm flipV="1">
            <a:off x="3985199" y="7445992"/>
            <a:ext cx="630936" cy="6899"/>
          </a:xfrm>
          <a:prstGeom prst="line">
            <a:avLst/>
          </a:prstGeom>
          <a:ln w="9525" cap="rnd">
            <a:solidFill>
              <a:srgbClr val="434343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65" name="AutoShape 65"/>
          <p:cNvSpPr/>
          <p:nvPr/>
        </p:nvSpPr>
        <p:spPr>
          <a:xfrm flipV="1">
            <a:off x="6275887" y="7651209"/>
            <a:ext cx="498230" cy="168"/>
          </a:xfrm>
          <a:prstGeom prst="line">
            <a:avLst/>
          </a:prstGeom>
          <a:ln w="9525" cap="rnd">
            <a:solidFill>
              <a:srgbClr val="434343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66" name="TextBox 66"/>
          <p:cNvSpPr txBox="1"/>
          <p:nvPr/>
        </p:nvSpPr>
        <p:spPr>
          <a:xfrm>
            <a:off x="8939288" y="6805191"/>
            <a:ext cx="7729067" cy="1276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4285F4"/>
                </a:solidFill>
                <a:latin typeface="Arimo"/>
                <a:ea typeface="Arimo"/>
                <a:cs typeface="Arimo"/>
                <a:sym typeface="Arimo"/>
              </a:rPr>
              <a:t>查詢</a:t>
            </a:r>
          </a:p>
          <a:p>
            <a:pPr marL="1031239" lvl="1" indent="-515620" algn="l">
              <a:lnSpc>
                <a:spcPts val="3359"/>
              </a:lnSpc>
              <a:buFont typeface="Arial"/>
              <a:buChar char="•"/>
            </a:pPr>
            <a:r>
              <a:rPr lang="en-US" sz="2799">
                <a:solidFill>
                  <a:srgbClr val="434343"/>
                </a:solidFill>
                <a:latin typeface="Arimo"/>
                <a:ea typeface="Arimo"/>
                <a:cs typeface="Arimo"/>
                <a:sym typeface="Arimo"/>
              </a:rPr>
              <a:t>從向量資料庫中尋找前 k 個最相似的區塊</a:t>
            </a:r>
          </a:p>
          <a:p>
            <a:pPr marL="1031239" lvl="1" indent="-515620" algn="l">
              <a:lnSpc>
                <a:spcPts val="3359"/>
              </a:lnSpc>
              <a:buFont typeface="Arial"/>
              <a:buChar char="•"/>
            </a:pPr>
            <a:r>
              <a:rPr lang="en-US" sz="2799">
                <a:solidFill>
                  <a:srgbClr val="434343"/>
                </a:solidFill>
                <a:latin typeface="Arimo"/>
                <a:ea typeface="Arimo"/>
                <a:cs typeface="Arimo"/>
                <a:sym typeface="Arimo"/>
              </a:rPr>
              <a:t>將前步驟的資料輸入LLM並產生綜合結果</a:t>
            </a:r>
          </a:p>
        </p:txBody>
      </p:sp>
      <p:sp>
        <p:nvSpPr>
          <p:cNvPr id="68" name="TextBox 68"/>
          <p:cNvSpPr txBox="1"/>
          <p:nvPr/>
        </p:nvSpPr>
        <p:spPr>
          <a:xfrm>
            <a:off x="2506898" y="9190597"/>
            <a:ext cx="2024229" cy="3013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75"/>
              </a:lnSpc>
            </a:pPr>
            <a:r>
              <a:rPr lang="en-US" sz="1895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Retrieval</a:t>
            </a:r>
          </a:p>
        </p:txBody>
      </p:sp>
      <p:sp>
        <p:nvSpPr>
          <p:cNvPr id="71" name="AutoShape 71"/>
          <p:cNvSpPr/>
          <p:nvPr/>
        </p:nvSpPr>
        <p:spPr>
          <a:xfrm>
            <a:off x="1221822" y="5992766"/>
            <a:ext cx="15844356" cy="17995"/>
          </a:xfrm>
          <a:prstGeom prst="line">
            <a:avLst/>
          </a:prstGeom>
          <a:ln w="9525" cap="rnd">
            <a:solidFill>
              <a:srgbClr val="BDC1C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TW" altLang="en-US"/>
          </a:p>
        </p:txBody>
      </p:sp>
      <p:grpSp>
        <p:nvGrpSpPr>
          <p:cNvPr id="72" name="Group 72"/>
          <p:cNvGrpSpPr/>
          <p:nvPr/>
        </p:nvGrpSpPr>
        <p:grpSpPr>
          <a:xfrm>
            <a:off x="3149608" y="3589441"/>
            <a:ext cx="1766927" cy="565119"/>
            <a:chOff x="0" y="0"/>
            <a:chExt cx="2355903" cy="753492"/>
          </a:xfrm>
        </p:grpSpPr>
        <p:sp>
          <p:nvSpPr>
            <p:cNvPr id="73" name="Freeform 73"/>
            <p:cNvSpPr/>
            <p:nvPr/>
          </p:nvSpPr>
          <p:spPr>
            <a:xfrm>
              <a:off x="11881" y="11881"/>
              <a:ext cx="2332218" cy="729761"/>
            </a:xfrm>
            <a:custGeom>
              <a:avLst/>
              <a:gdLst/>
              <a:ahLst/>
              <a:cxnLst/>
              <a:rect l="l" t="t" r="r" b="b"/>
              <a:pathLst>
                <a:path w="2332218" h="729761">
                  <a:moveTo>
                    <a:pt x="0" y="89112"/>
                  </a:moveTo>
                  <a:cubicBezTo>
                    <a:pt x="0" y="39922"/>
                    <a:pt x="40754" y="0"/>
                    <a:pt x="91132" y="0"/>
                  </a:cubicBezTo>
                  <a:lnTo>
                    <a:pt x="2241087" y="0"/>
                  </a:lnTo>
                  <a:cubicBezTo>
                    <a:pt x="2291346" y="0"/>
                    <a:pt x="2332218" y="39922"/>
                    <a:pt x="2332218" y="89112"/>
                  </a:cubicBezTo>
                  <a:lnTo>
                    <a:pt x="2332218" y="640650"/>
                  </a:lnTo>
                  <a:cubicBezTo>
                    <a:pt x="2332218" y="689840"/>
                    <a:pt x="2291465" y="729762"/>
                    <a:pt x="2241087" y="729762"/>
                  </a:cubicBezTo>
                  <a:lnTo>
                    <a:pt x="91132" y="729762"/>
                  </a:lnTo>
                  <a:cubicBezTo>
                    <a:pt x="40754" y="729762"/>
                    <a:pt x="0" y="689840"/>
                    <a:pt x="0" y="640650"/>
                  </a:cubicBezTo>
                  <a:close/>
                </a:path>
              </a:pathLst>
            </a:custGeom>
            <a:solidFill>
              <a:srgbClr val="FFF2CC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74" name="Freeform 74"/>
            <p:cNvSpPr/>
            <p:nvPr/>
          </p:nvSpPr>
          <p:spPr>
            <a:xfrm>
              <a:off x="0" y="0"/>
              <a:ext cx="2355986" cy="753526"/>
            </a:xfrm>
            <a:custGeom>
              <a:avLst/>
              <a:gdLst/>
              <a:ahLst/>
              <a:cxnLst/>
              <a:rect l="l" t="t" r="r" b="b"/>
              <a:pathLst>
                <a:path w="2355986" h="753526">
                  <a:moveTo>
                    <a:pt x="0" y="100993"/>
                  </a:moveTo>
                  <a:cubicBezTo>
                    <a:pt x="0" y="45031"/>
                    <a:pt x="46338" y="0"/>
                    <a:pt x="103013" y="0"/>
                  </a:cubicBezTo>
                  <a:lnTo>
                    <a:pt x="2252968" y="0"/>
                  </a:lnTo>
                  <a:lnTo>
                    <a:pt x="2252968" y="11881"/>
                  </a:lnTo>
                  <a:lnTo>
                    <a:pt x="2252968" y="0"/>
                  </a:lnTo>
                  <a:cubicBezTo>
                    <a:pt x="2309643" y="0"/>
                    <a:pt x="2355986" y="45031"/>
                    <a:pt x="2355986" y="100993"/>
                  </a:cubicBezTo>
                  <a:lnTo>
                    <a:pt x="2344099" y="100993"/>
                  </a:lnTo>
                  <a:lnTo>
                    <a:pt x="2355986" y="100993"/>
                  </a:lnTo>
                  <a:lnTo>
                    <a:pt x="2355986" y="652531"/>
                  </a:lnTo>
                  <a:lnTo>
                    <a:pt x="2344099" y="652531"/>
                  </a:lnTo>
                  <a:lnTo>
                    <a:pt x="2355986" y="652531"/>
                  </a:lnTo>
                  <a:cubicBezTo>
                    <a:pt x="2355986" y="708612"/>
                    <a:pt x="2309643" y="753526"/>
                    <a:pt x="2252968" y="753526"/>
                  </a:cubicBezTo>
                  <a:lnTo>
                    <a:pt x="2252968" y="741643"/>
                  </a:lnTo>
                  <a:lnTo>
                    <a:pt x="2252968" y="753526"/>
                  </a:lnTo>
                  <a:lnTo>
                    <a:pt x="103013" y="753526"/>
                  </a:lnTo>
                  <a:lnTo>
                    <a:pt x="103013" y="741643"/>
                  </a:lnTo>
                  <a:lnTo>
                    <a:pt x="103013" y="753526"/>
                  </a:lnTo>
                  <a:cubicBezTo>
                    <a:pt x="46338" y="753526"/>
                    <a:pt x="0" y="708493"/>
                    <a:pt x="0" y="652531"/>
                  </a:cubicBezTo>
                  <a:lnTo>
                    <a:pt x="0" y="100993"/>
                  </a:lnTo>
                  <a:lnTo>
                    <a:pt x="11881" y="100993"/>
                  </a:lnTo>
                  <a:lnTo>
                    <a:pt x="0" y="100993"/>
                  </a:lnTo>
                  <a:moveTo>
                    <a:pt x="23763" y="100993"/>
                  </a:moveTo>
                  <a:lnTo>
                    <a:pt x="23763" y="652531"/>
                  </a:lnTo>
                  <a:lnTo>
                    <a:pt x="11881" y="652531"/>
                  </a:lnTo>
                  <a:lnTo>
                    <a:pt x="23763" y="652531"/>
                  </a:lnTo>
                  <a:cubicBezTo>
                    <a:pt x="23763" y="694948"/>
                    <a:pt x="58932" y="729761"/>
                    <a:pt x="103013" y="729761"/>
                  </a:cubicBezTo>
                  <a:lnTo>
                    <a:pt x="2252968" y="729761"/>
                  </a:lnTo>
                  <a:cubicBezTo>
                    <a:pt x="2296930" y="729761"/>
                    <a:pt x="2332218" y="694948"/>
                    <a:pt x="2332218" y="652531"/>
                  </a:cubicBezTo>
                  <a:lnTo>
                    <a:pt x="2332218" y="100993"/>
                  </a:lnTo>
                  <a:cubicBezTo>
                    <a:pt x="2332218" y="58576"/>
                    <a:pt x="2297049" y="23763"/>
                    <a:pt x="2252968" y="23763"/>
                  </a:cubicBezTo>
                  <a:lnTo>
                    <a:pt x="103013" y="23763"/>
                  </a:lnTo>
                  <a:lnTo>
                    <a:pt x="103013" y="11881"/>
                  </a:lnTo>
                  <a:lnTo>
                    <a:pt x="103013" y="23763"/>
                  </a:lnTo>
                  <a:cubicBezTo>
                    <a:pt x="58932" y="23763"/>
                    <a:pt x="23763" y="58576"/>
                    <a:pt x="23763" y="100993"/>
                  </a:cubicBezTo>
                  <a:close/>
                </a:path>
              </a:pathLst>
            </a:custGeom>
            <a:solidFill>
              <a:srgbClr val="595959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75" name="TextBox 75"/>
            <p:cNvSpPr txBox="1"/>
            <p:nvPr/>
          </p:nvSpPr>
          <p:spPr>
            <a:xfrm>
              <a:off x="0" y="-9525"/>
              <a:ext cx="2355903" cy="7630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r>
                <a:rPr lang="en-US" sz="2400">
                  <a:solidFill>
                    <a:srgbClr val="1155CC"/>
                  </a:solidFill>
                  <a:latin typeface="Arimo"/>
                  <a:ea typeface="Arimo"/>
                  <a:cs typeface="Arimo"/>
                  <a:sym typeface="Arimo"/>
                </a:rPr>
                <a:t>Chunk</a:t>
              </a:r>
            </a:p>
          </p:txBody>
        </p:sp>
      </p:grpSp>
      <p:sp>
        <p:nvSpPr>
          <p:cNvPr id="76" name="AutoShape 76"/>
          <p:cNvSpPr/>
          <p:nvPr/>
        </p:nvSpPr>
        <p:spPr>
          <a:xfrm>
            <a:off x="4907683" y="3872001"/>
            <a:ext cx="1032758" cy="291301"/>
          </a:xfrm>
          <a:prstGeom prst="line">
            <a:avLst/>
          </a:prstGeom>
          <a:ln w="9525" cap="rnd">
            <a:solidFill>
              <a:srgbClr val="434343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77" name="流程圖: 磁碟 76">
            <a:extLst>
              <a:ext uri="{FF2B5EF4-FFF2-40B4-BE49-F238E27FC236}">
                <a16:creationId xmlns:a16="http://schemas.microsoft.com/office/drawing/2014/main" id="{DB049C68-E3EE-B6AF-1417-3E963FE23850}"/>
              </a:ext>
            </a:extLst>
          </p:cNvPr>
          <p:cNvSpPr/>
          <p:nvPr/>
        </p:nvSpPr>
        <p:spPr>
          <a:xfrm>
            <a:off x="1574535" y="6227851"/>
            <a:ext cx="2396904" cy="2348020"/>
          </a:xfrm>
          <a:prstGeom prst="flowChartMagneticDisk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Vector Database</a:t>
            </a:r>
          </a:p>
        </p:txBody>
      </p:sp>
      <p:sp>
        <p:nvSpPr>
          <p:cNvPr id="78" name="流程圖: 磁碟 77">
            <a:extLst>
              <a:ext uri="{FF2B5EF4-FFF2-40B4-BE49-F238E27FC236}">
                <a16:creationId xmlns:a16="http://schemas.microsoft.com/office/drawing/2014/main" id="{AE3ACBF1-448B-396D-826F-2EE85468C190}"/>
              </a:ext>
            </a:extLst>
          </p:cNvPr>
          <p:cNvSpPr/>
          <p:nvPr/>
        </p:nvSpPr>
        <p:spPr>
          <a:xfrm>
            <a:off x="5951439" y="2947750"/>
            <a:ext cx="2396904" cy="2348020"/>
          </a:xfrm>
          <a:prstGeom prst="flowChartMagneticDisk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Vector Database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914400" y="2600500"/>
            <a:ext cx="16178775" cy="46855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519"/>
              </a:lnSpc>
            </a:pPr>
            <a:r>
              <a:rPr lang="en-US" sz="12000" b="1">
                <a:solidFill>
                  <a:srgbClr val="202124"/>
                </a:solidFill>
                <a:latin typeface="Arimo Bold"/>
                <a:ea typeface="Arimo Bold"/>
                <a:cs typeface="Arimo Bold"/>
                <a:sym typeface="Arimo Bold"/>
              </a:rPr>
              <a:t>03</a:t>
            </a:r>
          </a:p>
          <a:p>
            <a:pPr algn="l">
              <a:lnSpc>
                <a:spcPts val="11519"/>
              </a:lnSpc>
            </a:pPr>
            <a:r>
              <a:rPr lang="en-US" sz="12000" b="1">
                <a:solidFill>
                  <a:srgbClr val="202124"/>
                </a:solidFill>
                <a:latin typeface="Arimo Bold"/>
                <a:ea typeface="Arimo Bold"/>
                <a:cs typeface="Arimo Bold"/>
                <a:sym typeface="Arimo Bold"/>
              </a:rPr>
              <a:t>使用 Vertex AI Gemini API實踐RAG技術</a:t>
            </a:r>
          </a:p>
          <a:p>
            <a:pPr algn="l">
              <a:lnSpc>
                <a:spcPts val="2351"/>
              </a:lnSpc>
            </a:pPr>
            <a:endParaRPr lang="en-US" sz="12000" b="1">
              <a:solidFill>
                <a:srgbClr val="202124"/>
              </a:solidFill>
              <a:latin typeface="Arimo Bold"/>
              <a:ea typeface="Arimo Bold"/>
              <a:cs typeface="Arimo Bold"/>
              <a:sym typeface="Arimo Bold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914400" y="914378"/>
            <a:ext cx="16276254" cy="190500"/>
          </a:xfrm>
          <a:custGeom>
            <a:avLst/>
            <a:gdLst/>
            <a:ahLst/>
            <a:cxnLst/>
            <a:rect l="l" t="t" r="r" b="b"/>
            <a:pathLst>
              <a:path w="16276254" h="190500">
                <a:moveTo>
                  <a:pt x="0" y="0"/>
                </a:moveTo>
                <a:lnTo>
                  <a:pt x="16276254" y="0"/>
                </a:lnTo>
                <a:lnTo>
                  <a:pt x="16276254" y="190500"/>
                </a:lnTo>
                <a:lnTo>
                  <a:pt x="0" y="1905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21046" b="-121046"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14" name="Group 5">
            <a:extLst>
              <a:ext uri="{FF2B5EF4-FFF2-40B4-BE49-F238E27FC236}">
                <a16:creationId xmlns:a16="http://schemas.microsoft.com/office/drawing/2014/main" id="{FC409A22-C50C-30CD-F514-98F462A0D7EC}"/>
              </a:ext>
            </a:extLst>
          </p:cNvPr>
          <p:cNvGrpSpPr/>
          <p:nvPr/>
        </p:nvGrpSpPr>
        <p:grpSpPr>
          <a:xfrm>
            <a:off x="14173200" y="9182100"/>
            <a:ext cx="3975325" cy="975736"/>
            <a:chOff x="0" y="0"/>
            <a:chExt cx="5300433" cy="1300981"/>
          </a:xfrm>
        </p:grpSpPr>
        <p:grpSp>
          <p:nvGrpSpPr>
            <p:cNvPr id="15" name="Group 6">
              <a:extLst>
                <a:ext uri="{FF2B5EF4-FFF2-40B4-BE49-F238E27FC236}">
                  <a16:creationId xmlns:a16="http://schemas.microsoft.com/office/drawing/2014/main" id="{AB1C21F0-BA48-2C1F-2C9A-F28C9286D805}"/>
                </a:ext>
              </a:extLst>
            </p:cNvPr>
            <p:cNvGrpSpPr/>
            <p:nvPr/>
          </p:nvGrpSpPr>
          <p:grpSpPr>
            <a:xfrm>
              <a:off x="0" y="0"/>
              <a:ext cx="5300433" cy="1300981"/>
              <a:chOff x="0" y="0"/>
              <a:chExt cx="1415854" cy="347519"/>
            </a:xfrm>
          </p:grpSpPr>
          <p:sp>
            <p:nvSpPr>
              <p:cNvPr id="19" name="Freeform 7">
                <a:extLst>
                  <a:ext uri="{FF2B5EF4-FFF2-40B4-BE49-F238E27FC236}">
                    <a16:creationId xmlns:a16="http://schemas.microsoft.com/office/drawing/2014/main" id="{8FF77180-7593-79E0-67E2-FFA2ED806A36}"/>
                  </a:ext>
                </a:extLst>
              </p:cNvPr>
              <p:cNvSpPr/>
              <p:nvPr/>
            </p:nvSpPr>
            <p:spPr>
              <a:xfrm>
                <a:off x="0" y="0"/>
                <a:ext cx="1415854" cy="347519"/>
              </a:xfrm>
              <a:custGeom>
                <a:avLst/>
                <a:gdLst/>
                <a:ahLst/>
                <a:cxnLst/>
                <a:rect l="l" t="t" r="r" b="b"/>
                <a:pathLst>
                  <a:path w="1415854" h="347519">
                    <a:moveTo>
                      <a:pt x="149937" y="0"/>
                    </a:moveTo>
                    <a:lnTo>
                      <a:pt x="1265917" y="0"/>
                    </a:lnTo>
                    <a:cubicBezTo>
                      <a:pt x="1348725" y="0"/>
                      <a:pt x="1415854" y="67129"/>
                      <a:pt x="1415854" y="149937"/>
                    </a:cubicBezTo>
                    <a:lnTo>
                      <a:pt x="1415854" y="197581"/>
                    </a:lnTo>
                    <a:cubicBezTo>
                      <a:pt x="1415854" y="237347"/>
                      <a:pt x="1400057" y="275484"/>
                      <a:pt x="1371939" y="303603"/>
                    </a:cubicBezTo>
                    <a:cubicBezTo>
                      <a:pt x="1343820" y="331722"/>
                      <a:pt x="1305683" y="347519"/>
                      <a:pt x="1265917" y="347519"/>
                    </a:cubicBezTo>
                    <a:lnTo>
                      <a:pt x="149937" y="347519"/>
                    </a:lnTo>
                    <a:cubicBezTo>
                      <a:pt x="110171" y="347519"/>
                      <a:pt x="72034" y="331722"/>
                      <a:pt x="43916" y="303603"/>
                    </a:cubicBezTo>
                    <a:cubicBezTo>
                      <a:pt x="15797" y="275484"/>
                      <a:pt x="0" y="237347"/>
                      <a:pt x="0" y="197581"/>
                    </a:cubicBezTo>
                    <a:lnTo>
                      <a:pt x="0" y="149937"/>
                    </a:lnTo>
                    <a:cubicBezTo>
                      <a:pt x="0" y="67129"/>
                      <a:pt x="67129" y="0"/>
                      <a:pt x="149937" y="0"/>
                    </a:cubicBezTo>
                    <a:close/>
                  </a:path>
                </a:pathLst>
              </a:custGeom>
              <a:solidFill>
                <a:srgbClr val="000000">
                  <a:alpha val="80000"/>
                </a:srgbClr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0" name="TextBox 8">
                <a:extLst>
                  <a:ext uri="{FF2B5EF4-FFF2-40B4-BE49-F238E27FC236}">
                    <a16:creationId xmlns:a16="http://schemas.microsoft.com/office/drawing/2014/main" id="{81C3913A-9296-DCD1-F96C-EFCF2FE9CD45}"/>
                  </a:ext>
                </a:extLst>
              </p:cNvPr>
              <p:cNvSpPr txBox="1"/>
              <p:nvPr/>
            </p:nvSpPr>
            <p:spPr>
              <a:xfrm>
                <a:off x="0" y="-57150"/>
                <a:ext cx="1415854" cy="40466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920"/>
                  </a:lnSpc>
                </a:pPr>
                <a:endParaRPr/>
              </a:p>
            </p:txBody>
          </p:sp>
        </p:grp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C5F1D7FE-42FF-BDCC-74A4-75DC77E1E96A}"/>
                </a:ext>
              </a:extLst>
            </p:cNvPr>
            <p:cNvSpPr/>
            <p:nvPr/>
          </p:nvSpPr>
          <p:spPr>
            <a:xfrm>
              <a:off x="1997141" y="36318"/>
              <a:ext cx="1306150" cy="682728"/>
            </a:xfrm>
            <a:custGeom>
              <a:avLst/>
              <a:gdLst/>
              <a:ahLst/>
              <a:cxnLst/>
              <a:rect l="l" t="t" r="r" b="b"/>
              <a:pathLst>
                <a:path w="1306150" h="682728">
                  <a:moveTo>
                    <a:pt x="0" y="0"/>
                  </a:moveTo>
                  <a:lnTo>
                    <a:pt x="1306150" y="0"/>
                  </a:lnTo>
                  <a:lnTo>
                    <a:pt x="1306150" y="682728"/>
                  </a:lnTo>
                  <a:lnTo>
                    <a:pt x="0" y="6827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109092" t="-22874" r="-108814" b="-181225"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7" name="TextBox 10">
              <a:extLst>
                <a:ext uri="{FF2B5EF4-FFF2-40B4-BE49-F238E27FC236}">
                  <a16:creationId xmlns:a16="http://schemas.microsoft.com/office/drawing/2014/main" id="{EA2B88EB-1076-7875-502A-09012776975E}"/>
                </a:ext>
              </a:extLst>
            </p:cNvPr>
            <p:cNvSpPr txBox="1"/>
            <p:nvPr/>
          </p:nvSpPr>
          <p:spPr>
            <a:xfrm>
              <a:off x="430548" y="1003154"/>
              <a:ext cx="4439336" cy="2714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683"/>
                </a:lnSpc>
              </a:pPr>
              <a:r>
                <a:rPr lang="en-US" sz="1202" b="1">
                  <a:solidFill>
                    <a:srgbClr val="FFFFF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On Campus</a:t>
              </a:r>
              <a:r>
                <a:rPr lang="en-US" sz="1202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 ‧ National Sun Yat-sen University</a:t>
              </a:r>
            </a:p>
          </p:txBody>
        </p:sp>
        <p:sp>
          <p:nvSpPr>
            <p:cNvPr id="18" name="TextBox 11">
              <a:extLst>
                <a:ext uri="{FF2B5EF4-FFF2-40B4-BE49-F238E27FC236}">
                  <a16:creationId xmlns:a16="http://schemas.microsoft.com/office/drawing/2014/main" id="{39CEB8FE-5277-5BA4-172F-6FDDC7017BEE}"/>
                </a:ext>
              </a:extLst>
            </p:cNvPr>
            <p:cNvSpPr txBox="1"/>
            <p:nvPr/>
          </p:nvSpPr>
          <p:spPr>
            <a:xfrm>
              <a:off x="430548" y="651469"/>
              <a:ext cx="4439336" cy="3802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438"/>
                </a:lnSpc>
              </a:pPr>
              <a:r>
                <a:rPr lang="en-US" sz="1741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Google Developer Groups</a:t>
              </a:r>
            </a:p>
          </p:txBody>
        </p:sp>
      </p:grp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36B35F22-523F-EC2D-0AFF-B7CB7F40F3FD}"/>
              </a:ext>
            </a:extLst>
          </p:cNvPr>
          <p:cNvSpPr txBox="1"/>
          <p:nvPr/>
        </p:nvSpPr>
        <p:spPr>
          <a:xfrm>
            <a:off x="3634008" y="8574619"/>
            <a:ext cx="571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hlinkClick r:id="rId5"/>
              </a:rPr>
              <a:t>https://</a:t>
            </a:r>
            <a:r>
              <a:rPr lang="en-US" altLang="zh-TW" sz="2800" dirty="0" err="1">
                <a:hlinkClick r:id="rId5"/>
              </a:rPr>
              <a:t>nsysugdsc.pse.is</a:t>
            </a:r>
            <a:r>
              <a:rPr lang="en-US" altLang="zh-TW" sz="2800" dirty="0">
                <a:hlinkClick r:id="rId5"/>
              </a:rPr>
              <a:t>/RAG</a:t>
            </a:r>
            <a:endParaRPr lang="zh-TW" altLang="en-US" sz="2800" dirty="0"/>
          </a:p>
        </p:txBody>
      </p:sp>
      <p:pic>
        <p:nvPicPr>
          <p:cNvPr id="23" name="圖片 22" descr="一張含有 樣式, 像素, 設計 的圖片&#10;&#10;自動產生的描述">
            <a:extLst>
              <a:ext uri="{FF2B5EF4-FFF2-40B4-BE49-F238E27FC236}">
                <a16:creationId xmlns:a16="http://schemas.microsoft.com/office/drawing/2014/main" id="{F75D7986-C9E6-DE85-1ABF-4928BF7BF52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7522373"/>
            <a:ext cx="2536728" cy="2536728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914400" y="1033725"/>
            <a:ext cx="9558375" cy="6567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664"/>
              </a:lnSpc>
            </a:pPr>
            <a:r>
              <a:rPr lang="en-US" sz="12000" b="1">
                <a:solidFill>
                  <a:srgbClr val="202124"/>
                </a:solidFill>
                <a:latin typeface="Arimo Bold"/>
                <a:ea typeface="Arimo Bold"/>
                <a:cs typeface="Arimo Bold"/>
                <a:sym typeface="Arimo Bold"/>
              </a:rPr>
              <a:t>Thank you</a:t>
            </a:r>
          </a:p>
        </p:txBody>
      </p:sp>
      <p:sp>
        <p:nvSpPr>
          <p:cNvPr id="3" name="Freeform 3"/>
          <p:cNvSpPr/>
          <p:nvPr/>
        </p:nvSpPr>
        <p:spPr>
          <a:xfrm>
            <a:off x="9762502" y="3500400"/>
            <a:ext cx="8525496" cy="6786604"/>
          </a:xfrm>
          <a:custGeom>
            <a:avLst/>
            <a:gdLst/>
            <a:ahLst/>
            <a:cxnLst/>
            <a:rect l="l" t="t" r="r" b="b"/>
            <a:pathLst>
              <a:path w="8525496" h="6786604">
                <a:moveTo>
                  <a:pt x="0" y="0"/>
                </a:moveTo>
                <a:lnTo>
                  <a:pt x="8525496" y="0"/>
                </a:lnTo>
                <a:lnTo>
                  <a:pt x="8525496" y="6786604"/>
                </a:lnTo>
                <a:lnTo>
                  <a:pt x="0" y="67866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30778" b="-32119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4" name="Freeform 4"/>
          <p:cNvSpPr/>
          <p:nvPr/>
        </p:nvSpPr>
        <p:spPr>
          <a:xfrm>
            <a:off x="914400" y="8978410"/>
            <a:ext cx="3173436" cy="549000"/>
          </a:xfrm>
          <a:custGeom>
            <a:avLst/>
            <a:gdLst/>
            <a:ahLst/>
            <a:cxnLst/>
            <a:rect l="l" t="t" r="r" b="b"/>
            <a:pathLst>
              <a:path w="3173436" h="549000">
                <a:moveTo>
                  <a:pt x="0" y="0"/>
                </a:moveTo>
                <a:lnTo>
                  <a:pt x="3173436" y="0"/>
                </a:lnTo>
                <a:lnTo>
                  <a:pt x="3173436" y="549000"/>
                </a:lnTo>
                <a:lnTo>
                  <a:pt x="0" y="549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914400" y="2267125"/>
            <a:ext cx="16178775" cy="43696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000"/>
              </a:lnSpc>
            </a:pPr>
            <a:r>
              <a:rPr lang="en-US" sz="12000" b="1" dirty="0">
                <a:solidFill>
                  <a:srgbClr val="202124"/>
                </a:solidFill>
                <a:latin typeface="Arimo Bold"/>
                <a:ea typeface="Arimo Bold"/>
                <a:cs typeface="Arimo Bold"/>
                <a:sym typeface="Arimo Bold"/>
              </a:rPr>
              <a:t>01</a:t>
            </a:r>
          </a:p>
          <a:p>
            <a:pPr algn="l">
              <a:lnSpc>
                <a:spcPts val="15000"/>
              </a:lnSpc>
            </a:pPr>
            <a:r>
              <a:rPr lang="en-US" sz="12000" b="1" dirty="0" err="1">
                <a:solidFill>
                  <a:srgbClr val="202124"/>
                </a:solidFill>
                <a:latin typeface="Arimo Bold"/>
                <a:ea typeface="Arimo Bold"/>
                <a:cs typeface="Arimo Bold"/>
                <a:sym typeface="Arimo Bold"/>
              </a:rPr>
              <a:t>甚麼是</a:t>
            </a:r>
            <a:r>
              <a:rPr lang="en-US" sz="12000" b="1" dirty="0">
                <a:solidFill>
                  <a:srgbClr val="202124"/>
                </a:solidFill>
                <a:latin typeface="Arimo Bold"/>
                <a:ea typeface="Arimo Bold"/>
                <a:cs typeface="Arimo Bold"/>
                <a:sym typeface="Arimo Bold"/>
              </a:rPr>
              <a:t> RAG?</a:t>
            </a:r>
          </a:p>
          <a:p>
            <a:pPr algn="l">
              <a:lnSpc>
                <a:spcPts val="3456"/>
              </a:lnSpc>
            </a:pPr>
            <a:r>
              <a:rPr lang="en-US" sz="3600" b="1" dirty="0">
                <a:solidFill>
                  <a:srgbClr val="4285F4"/>
                </a:solidFill>
                <a:latin typeface="Arimo Bold"/>
                <a:ea typeface="Arimo Bold"/>
                <a:cs typeface="Arimo Bold"/>
                <a:sym typeface="Arimo Bold"/>
              </a:rPr>
              <a:t>What's RAG?</a:t>
            </a:r>
          </a:p>
        </p:txBody>
      </p:sp>
      <p:sp>
        <p:nvSpPr>
          <p:cNvPr id="3" name="Freeform 3"/>
          <p:cNvSpPr/>
          <p:nvPr/>
        </p:nvSpPr>
        <p:spPr>
          <a:xfrm>
            <a:off x="914400" y="914378"/>
            <a:ext cx="16276254" cy="190500"/>
          </a:xfrm>
          <a:custGeom>
            <a:avLst/>
            <a:gdLst/>
            <a:ahLst/>
            <a:cxnLst/>
            <a:rect l="l" t="t" r="r" b="b"/>
            <a:pathLst>
              <a:path w="16276254" h="190500">
                <a:moveTo>
                  <a:pt x="0" y="0"/>
                </a:moveTo>
                <a:lnTo>
                  <a:pt x="16276254" y="0"/>
                </a:lnTo>
                <a:lnTo>
                  <a:pt x="16276254" y="190500"/>
                </a:lnTo>
                <a:lnTo>
                  <a:pt x="0" y="1905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21046" b="-121046"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12" name="Group 5">
            <a:extLst>
              <a:ext uri="{FF2B5EF4-FFF2-40B4-BE49-F238E27FC236}">
                <a16:creationId xmlns:a16="http://schemas.microsoft.com/office/drawing/2014/main" id="{B77EBAB8-763A-4F05-D0A4-423C755C1FC1}"/>
              </a:ext>
            </a:extLst>
          </p:cNvPr>
          <p:cNvGrpSpPr/>
          <p:nvPr/>
        </p:nvGrpSpPr>
        <p:grpSpPr>
          <a:xfrm>
            <a:off x="14173200" y="9182100"/>
            <a:ext cx="3975325" cy="975736"/>
            <a:chOff x="0" y="0"/>
            <a:chExt cx="5300433" cy="1300981"/>
          </a:xfrm>
        </p:grpSpPr>
        <p:grpSp>
          <p:nvGrpSpPr>
            <p:cNvPr id="13" name="Group 6">
              <a:extLst>
                <a:ext uri="{FF2B5EF4-FFF2-40B4-BE49-F238E27FC236}">
                  <a16:creationId xmlns:a16="http://schemas.microsoft.com/office/drawing/2014/main" id="{C7CB1B03-298A-D657-3CFF-3F4EE878D978}"/>
                </a:ext>
              </a:extLst>
            </p:cNvPr>
            <p:cNvGrpSpPr/>
            <p:nvPr/>
          </p:nvGrpSpPr>
          <p:grpSpPr>
            <a:xfrm>
              <a:off x="0" y="0"/>
              <a:ext cx="5300433" cy="1300981"/>
              <a:chOff x="0" y="0"/>
              <a:chExt cx="1415854" cy="347519"/>
            </a:xfrm>
          </p:grpSpPr>
          <p:sp>
            <p:nvSpPr>
              <p:cNvPr id="17" name="Freeform 7">
                <a:extLst>
                  <a:ext uri="{FF2B5EF4-FFF2-40B4-BE49-F238E27FC236}">
                    <a16:creationId xmlns:a16="http://schemas.microsoft.com/office/drawing/2014/main" id="{DE3292B8-A29F-A7E3-5634-7395170A6AEB}"/>
                  </a:ext>
                </a:extLst>
              </p:cNvPr>
              <p:cNvSpPr/>
              <p:nvPr/>
            </p:nvSpPr>
            <p:spPr>
              <a:xfrm>
                <a:off x="0" y="0"/>
                <a:ext cx="1415854" cy="347519"/>
              </a:xfrm>
              <a:custGeom>
                <a:avLst/>
                <a:gdLst/>
                <a:ahLst/>
                <a:cxnLst/>
                <a:rect l="l" t="t" r="r" b="b"/>
                <a:pathLst>
                  <a:path w="1415854" h="347519">
                    <a:moveTo>
                      <a:pt x="149937" y="0"/>
                    </a:moveTo>
                    <a:lnTo>
                      <a:pt x="1265917" y="0"/>
                    </a:lnTo>
                    <a:cubicBezTo>
                      <a:pt x="1348725" y="0"/>
                      <a:pt x="1415854" y="67129"/>
                      <a:pt x="1415854" y="149937"/>
                    </a:cubicBezTo>
                    <a:lnTo>
                      <a:pt x="1415854" y="197581"/>
                    </a:lnTo>
                    <a:cubicBezTo>
                      <a:pt x="1415854" y="237347"/>
                      <a:pt x="1400057" y="275484"/>
                      <a:pt x="1371939" y="303603"/>
                    </a:cubicBezTo>
                    <a:cubicBezTo>
                      <a:pt x="1343820" y="331722"/>
                      <a:pt x="1305683" y="347519"/>
                      <a:pt x="1265917" y="347519"/>
                    </a:cubicBezTo>
                    <a:lnTo>
                      <a:pt x="149937" y="347519"/>
                    </a:lnTo>
                    <a:cubicBezTo>
                      <a:pt x="110171" y="347519"/>
                      <a:pt x="72034" y="331722"/>
                      <a:pt x="43916" y="303603"/>
                    </a:cubicBezTo>
                    <a:cubicBezTo>
                      <a:pt x="15797" y="275484"/>
                      <a:pt x="0" y="237347"/>
                      <a:pt x="0" y="197581"/>
                    </a:cubicBezTo>
                    <a:lnTo>
                      <a:pt x="0" y="149937"/>
                    </a:lnTo>
                    <a:cubicBezTo>
                      <a:pt x="0" y="67129"/>
                      <a:pt x="67129" y="0"/>
                      <a:pt x="149937" y="0"/>
                    </a:cubicBezTo>
                    <a:close/>
                  </a:path>
                </a:pathLst>
              </a:custGeom>
              <a:solidFill>
                <a:srgbClr val="000000">
                  <a:alpha val="80000"/>
                </a:srgbClr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8" name="TextBox 8">
                <a:extLst>
                  <a:ext uri="{FF2B5EF4-FFF2-40B4-BE49-F238E27FC236}">
                    <a16:creationId xmlns:a16="http://schemas.microsoft.com/office/drawing/2014/main" id="{07270739-C10D-C228-9C85-900075795D14}"/>
                  </a:ext>
                </a:extLst>
              </p:cNvPr>
              <p:cNvSpPr txBox="1"/>
              <p:nvPr/>
            </p:nvSpPr>
            <p:spPr>
              <a:xfrm>
                <a:off x="0" y="-57150"/>
                <a:ext cx="1415854" cy="40466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920"/>
                  </a:lnSpc>
                </a:pPr>
                <a:endParaRPr/>
              </a:p>
            </p:txBody>
          </p:sp>
        </p:grp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C99A7103-4234-008A-FA00-3B978D269B55}"/>
                </a:ext>
              </a:extLst>
            </p:cNvPr>
            <p:cNvSpPr/>
            <p:nvPr/>
          </p:nvSpPr>
          <p:spPr>
            <a:xfrm>
              <a:off x="1997141" y="36318"/>
              <a:ext cx="1306150" cy="682728"/>
            </a:xfrm>
            <a:custGeom>
              <a:avLst/>
              <a:gdLst/>
              <a:ahLst/>
              <a:cxnLst/>
              <a:rect l="l" t="t" r="r" b="b"/>
              <a:pathLst>
                <a:path w="1306150" h="682728">
                  <a:moveTo>
                    <a:pt x="0" y="0"/>
                  </a:moveTo>
                  <a:lnTo>
                    <a:pt x="1306150" y="0"/>
                  </a:lnTo>
                  <a:lnTo>
                    <a:pt x="1306150" y="682728"/>
                  </a:lnTo>
                  <a:lnTo>
                    <a:pt x="0" y="6827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109092" t="-22874" r="-108814" b="-181225"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5" name="TextBox 10">
              <a:extLst>
                <a:ext uri="{FF2B5EF4-FFF2-40B4-BE49-F238E27FC236}">
                  <a16:creationId xmlns:a16="http://schemas.microsoft.com/office/drawing/2014/main" id="{DE75F235-36DE-9568-AAA7-CA99E4755302}"/>
                </a:ext>
              </a:extLst>
            </p:cNvPr>
            <p:cNvSpPr txBox="1"/>
            <p:nvPr/>
          </p:nvSpPr>
          <p:spPr>
            <a:xfrm>
              <a:off x="430548" y="1003154"/>
              <a:ext cx="4439336" cy="2714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683"/>
                </a:lnSpc>
              </a:pPr>
              <a:r>
                <a:rPr lang="en-US" sz="1202" b="1">
                  <a:solidFill>
                    <a:srgbClr val="FFFFF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On Campus</a:t>
              </a:r>
              <a:r>
                <a:rPr lang="en-US" sz="1202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 ‧ National Sun Yat-sen University</a:t>
              </a:r>
            </a:p>
          </p:txBody>
        </p:sp>
        <p:sp>
          <p:nvSpPr>
            <p:cNvPr id="16" name="TextBox 11">
              <a:extLst>
                <a:ext uri="{FF2B5EF4-FFF2-40B4-BE49-F238E27FC236}">
                  <a16:creationId xmlns:a16="http://schemas.microsoft.com/office/drawing/2014/main" id="{F2E300CA-012E-27BB-E16F-9DD3559173AE}"/>
                </a:ext>
              </a:extLst>
            </p:cNvPr>
            <p:cNvSpPr txBox="1"/>
            <p:nvPr/>
          </p:nvSpPr>
          <p:spPr>
            <a:xfrm>
              <a:off x="430548" y="651469"/>
              <a:ext cx="4439336" cy="3802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438"/>
                </a:lnSpc>
              </a:pPr>
              <a:r>
                <a:rPr lang="en-US" sz="1741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Google Developer Groups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 3">
            <a:extLst>
              <a:ext uri="{FF2B5EF4-FFF2-40B4-BE49-F238E27FC236}">
                <a16:creationId xmlns:a16="http://schemas.microsoft.com/office/drawing/2014/main" id="{BCDE24EF-BAE7-7A67-A76D-4FFF23191FEE}"/>
              </a:ext>
            </a:extLst>
          </p:cNvPr>
          <p:cNvSpPr/>
          <p:nvPr/>
        </p:nvSpPr>
        <p:spPr>
          <a:xfrm>
            <a:off x="0" y="0"/>
            <a:ext cx="18287999" cy="10287000"/>
          </a:xfrm>
          <a:custGeom>
            <a:avLst/>
            <a:gdLst/>
            <a:ahLst/>
            <a:cxnLst/>
            <a:rect l="l" t="t" r="r" b="b"/>
            <a:pathLst>
              <a:path w="18288000" h="16007504">
                <a:moveTo>
                  <a:pt x="0" y="0"/>
                </a:moveTo>
                <a:lnTo>
                  <a:pt x="18288000" y="0"/>
                </a:lnTo>
                <a:lnTo>
                  <a:pt x="18288000" y="16007505"/>
                </a:lnTo>
                <a:lnTo>
                  <a:pt x="0" y="1600750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1" t="-52116" r="-1" b="-25661"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1028700" y="876300"/>
            <a:ext cx="16230600" cy="8229600"/>
            <a:chOff x="0" y="0"/>
            <a:chExt cx="4450555" cy="225662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450555" cy="2256620"/>
            </a:xfrm>
            <a:custGeom>
              <a:avLst/>
              <a:gdLst/>
              <a:ahLst/>
              <a:cxnLst/>
              <a:rect l="l" t="t" r="r" b="b"/>
              <a:pathLst>
                <a:path w="4450555" h="2256620">
                  <a:moveTo>
                    <a:pt x="0" y="0"/>
                  </a:moveTo>
                  <a:lnTo>
                    <a:pt x="4450555" y="0"/>
                  </a:lnTo>
                  <a:lnTo>
                    <a:pt x="4450555" y="2256620"/>
                  </a:lnTo>
                  <a:lnTo>
                    <a:pt x="0" y="2256620"/>
                  </a:lnTo>
                  <a:close/>
                </a:path>
              </a:pathLst>
            </a:custGeom>
            <a:solidFill>
              <a:srgbClr val="FFFFFF">
                <a:alpha val="89804"/>
              </a:srgbClr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4450555" cy="23137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1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82687" y="9128984"/>
            <a:ext cx="3975325" cy="972620"/>
            <a:chOff x="0" y="0"/>
            <a:chExt cx="1415854" cy="34640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415854" cy="346409"/>
            </a:xfrm>
            <a:custGeom>
              <a:avLst/>
              <a:gdLst/>
              <a:ahLst/>
              <a:cxnLst/>
              <a:rect l="l" t="t" r="r" b="b"/>
              <a:pathLst>
                <a:path w="1415854" h="346409">
                  <a:moveTo>
                    <a:pt x="173205" y="0"/>
                  </a:moveTo>
                  <a:lnTo>
                    <a:pt x="1242650" y="0"/>
                  </a:lnTo>
                  <a:cubicBezTo>
                    <a:pt x="1338308" y="0"/>
                    <a:pt x="1415854" y="77546"/>
                    <a:pt x="1415854" y="173205"/>
                  </a:cubicBezTo>
                  <a:lnTo>
                    <a:pt x="1415854" y="173205"/>
                  </a:lnTo>
                  <a:cubicBezTo>
                    <a:pt x="1415854" y="219141"/>
                    <a:pt x="1397606" y="263197"/>
                    <a:pt x="1365124" y="295679"/>
                  </a:cubicBezTo>
                  <a:cubicBezTo>
                    <a:pt x="1332642" y="328161"/>
                    <a:pt x="1288586" y="346409"/>
                    <a:pt x="1242650" y="346409"/>
                  </a:cubicBezTo>
                  <a:lnTo>
                    <a:pt x="173205" y="346409"/>
                  </a:lnTo>
                  <a:cubicBezTo>
                    <a:pt x="77546" y="346409"/>
                    <a:pt x="0" y="268863"/>
                    <a:pt x="0" y="173205"/>
                  </a:cubicBezTo>
                  <a:lnTo>
                    <a:pt x="0" y="173205"/>
                  </a:lnTo>
                  <a:cubicBezTo>
                    <a:pt x="0" y="77546"/>
                    <a:pt x="77546" y="0"/>
                    <a:pt x="173205" y="0"/>
                  </a:cubicBezTo>
                  <a:close/>
                </a:path>
              </a:pathLst>
            </a:custGeom>
            <a:solidFill>
              <a:srgbClr val="000000">
                <a:alpha val="80000"/>
              </a:srgbClr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1415854" cy="403559"/>
            </a:xfrm>
            <a:prstGeom prst="rect">
              <a:avLst/>
            </a:prstGeom>
          </p:spPr>
          <p:txBody>
            <a:bodyPr lIns="39111" tIns="39111" rIns="39111" bIns="39111" rtlCol="0" anchor="ctr"/>
            <a:lstStyle/>
            <a:p>
              <a:pPr algn="ctr">
                <a:lnSpc>
                  <a:spcPts val="3920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580543" y="9156223"/>
            <a:ext cx="979613" cy="512046"/>
          </a:xfrm>
          <a:custGeom>
            <a:avLst/>
            <a:gdLst/>
            <a:ahLst/>
            <a:cxnLst/>
            <a:rect l="l" t="t" r="r" b="b"/>
            <a:pathLst>
              <a:path w="979613" h="512046">
                <a:moveTo>
                  <a:pt x="0" y="0"/>
                </a:moveTo>
                <a:lnTo>
                  <a:pt x="979613" y="0"/>
                </a:lnTo>
                <a:lnTo>
                  <a:pt x="979613" y="512046"/>
                </a:lnTo>
                <a:lnTo>
                  <a:pt x="0" y="51204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09092" t="-22874" r="-108814" b="-181225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0" name="TextBox 10"/>
          <p:cNvSpPr txBox="1"/>
          <p:nvPr/>
        </p:nvSpPr>
        <p:spPr>
          <a:xfrm>
            <a:off x="405599" y="9874206"/>
            <a:ext cx="3329502" cy="2075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3"/>
              </a:lnSpc>
            </a:pPr>
            <a:r>
              <a:rPr lang="en-US" sz="1202" b="1">
                <a:solidFill>
                  <a:srgbClr val="4285F4"/>
                </a:solidFill>
                <a:latin typeface="DM Sans Bold"/>
                <a:ea typeface="DM Sans Bold"/>
                <a:cs typeface="DM Sans Bold"/>
                <a:sym typeface="DM Sans Bold"/>
              </a:rPr>
              <a:t>On Campus</a:t>
            </a:r>
            <a:r>
              <a:rPr lang="en-US" sz="1202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‧ National Sun Yat-sen University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05599" y="9610442"/>
            <a:ext cx="3329502" cy="2923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38"/>
              </a:lnSpc>
            </a:pPr>
            <a:r>
              <a:rPr lang="en-US" sz="1741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Google Developer Groups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816725" y="3244115"/>
            <a:ext cx="14635350" cy="14599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63"/>
              </a:lnSpc>
            </a:pPr>
            <a:r>
              <a:rPr lang="en-US" sz="2799" dirty="0" err="1">
                <a:solidFill>
                  <a:srgbClr val="202124"/>
                </a:solidFill>
                <a:latin typeface="Arimo"/>
                <a:ea typeface="Arimo"/>
                <a:cs typeface="Arimo"/>
                <a:sym typeface="Arimo"/>
              </a:rPr>
              <a:t>近年來，大型語言模型在知識搜尋、生成文章和邏輯推理方面非常出色</a:t>
            </a:r>
            <a:r>
              <a:rPr lang="en-US" sz="2799" dirty="0">
                <a:solidFill>
                  <a:srgbClr val="202124"/>
                </a:solidFill>
                <a:latin typeface="Arimo"/>
                <a:ea typeface="Arimo"/>
                <a:cs typeface="Arimo"/>
                <a:sym typeface="Arimo"/>
              </a:rPr>
              <a:t>。</a:t>
            </a:r>
          </a:p>
          <a:p>
            <a:pPr algn="l">
              <a:lnSpc>
                <a:spcPts val="3863"/>
              </a:lnSpc>
            </a:pPr>
            <a:r>
              <a:rPr lang="en-US" sz="2799" dirty="0" err="1">
                <a:solidFill>
                  <a:srgbClr val="202124"/>
                </a:solidFill>
                <a:latin typeface="Arimo"/>
                <a:ea typeface="Arimo"/>
                <a:cs typeface="Arimo"/>
                <a:sym typeface="Arimo"/>
              </a:rPr>
              <a:t>因為他們接受了大量公開資料的預先訓練</a:t>
            </a:r>
            <a:r>
              <a:rPr lang="en-US" sz="2799" dirty="0">
                <a:solidFill>
                  <a:srgbClr val="202124"/>
                </a:solidFill>
                <a:latin typeface="Arimo"/>
                <a:ea typeface="Arimo"/>
                <a:cs typeface="Arimo"/>
                <a:sym typeface="Arimo"/>
              </a:rPr>
              <a:t>。</a:t>
            </a:r>
          </a:p>
          <a:p>
            <a:pPr algn="l">
              <a:lnSpc>
                <a:spcPts val="3863"/>
              </a:lnSpc>
            </a:pPr>
            <a:endParaRPr lang="en-US" sz="2799" dirty="0">
              <a:solidFill>
                <a:srgbClr val="202124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580543" y="1383311"/>
            <a:ext cx="8062575" cy="6320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67"/>
              </a:lnSpc>
            </a:pPr>
            <a:r>
              <a:rPr lang="en-US" sz="3600">
                <a:solidFill>
                  <a:srgbClr val="181818"/>
                </a:solidFill>
                <a:latin typeface="Arimo"/>
                <a:ea typeface="Arimo"/>
                <a:cs typeface="Arimo"/>
                <a:sym typeface="Arimo"/>
              </a:rPr>
              <a:t>大型語言模型(LLMs)的經典用途</a:t>
            </a:r>
          </a:p>
        </p:txBody>
      </p:sp>
      <p:grpSp>
        <p:nvGrpSpPr>
          <p:cNvPr id="50" name="群組 49">
            <a:extLst>
              <a:ext uri="{FF2B5EF4-FFF2-40B4-BE49-F238E27FC236}">
                <a16:creationId xmlns:a16="http://schemas.microsoft.com/office/drawing/2014/main" id="{A985F9D4-1BDF-0C86-4133-F1821A6DA29F}"/>
              </a:ext>
            </a:extLst>
          </p:cNvPr>
          <p:cNvGrpSpPr/>
          <p:nvPr/>
        </p:nvGrpSpPr>
        <p:grpSpPr>
          <a:xfrm>
            <a:off x="12403163" y="5600700"/>
            <a:ext cx="3129287" cy="1902148"/>
            <a:chOff x="10993523" y="5885241"/>
            <a:chExt cx="3129287" cy="1902148"/>
          </a:xfrm>
        </p:grpSpPr>
        <p:grpSp>
          <p:nvGrpSpPr>
            <p:cNvPr id="14" name="Group 14"/>
            <p:cNvGrpSpPr/>
            <p:nvPr/>
          </p:nvGrpSpPr>
          <p:grpSpPr>
            <a:xfrm>
              <a:off x="10993523" y="5885241"/>
              <a:ext cx="3129287" cy="1902148"/>
              <a:chOff x="0" y="0"/>
              <a:chExt cx="6249692" cy="2536197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30427" y="30427"/>
                <a:ext cx="6188791" cy="2475364"/>
              </a:xfrm>
              <a:custGeom>
                <a:avLst/>
                <a:gdLst/>
                <a:ahLst/>
                <a:cxnLst/>
                <a:rect l="l" t="t" r="r" b="b"/>
                <a:pathLst>
                  <a:path w="6188791" h="2475364">
                    <a:moveTo>
                      <a:pt x="0" y="0"/>
                    </a:moveTo>
                    <a:lnTo>
                      <a:pt x="6188791" y="0"/>
                    </a:lnTo>
                    <a:lnTo>
                      <a:pt x="6188791" y="2475364"/>
                    </a:lnTo>
                    <a:lnTo>
                      <a:pt x="0" y="2475364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6" name="Freeform 16"/>
              <p:cNvSpPr/>
              <p:nvPr/>
            </p:nvSpPr>
            <p:spPr>
              <a:xfrm>
                <a:off x="0" y="0"/>
                <a:ext cx="6249644" cy="2536214"/>
              </a:xfrm>
              <a:custGeom>
                <a:avLst/>
                <a:gdLst/>
                <a:ahLst/>
                <a:cxnLst/>
                <a:rect l="l" t="t" r="r" b="b"/>
                <a:pathLst>
                  <a:path w="6249644" h="2536214">
                    <a:moveTo>
                      <a:pt x="30427" y="0"/>
                    </a:moveTo>
                    <a:lnTo>
                      <a:pt x="6219218" y="0"/>
                    </a:lnTo>
                    <a:cubicBezTo>
                      <a:pt x="6235952" y="0"/>
                      <a:pt x="6249644" y="13692"/>
                      <a:pt x="6249644" y="30427"/>
                    </a:cubicBezTo>
                    <a:lnTo>
                      <a:pt x="6249644" y="2505791"/>
                    </a:lnTo>
                    <a:cubicBezTo>
                      <a:pt x="6249644" y="2522526"/>
                      <a:pt x="6235952" y="2536214"/>
                      <a:pt x="6219218" y="2536214"/>
                    </a:cubicBezTo>
                    <a:lnTo>
                      <a:pt x="30427" y="2536214"/>
                    </a:lnTo>
                    <a:cubicBezTo>
                      <a:pt x="13692" y="2536214"/>
                      <a:pt x="0" y="2522526"/>
                      <a:pt x="0" y="2505791"/>
                    </a:cubicBezTo>
                    <a:lnTo>
                      <a:pt x="0" y="30427"/>
                    </a:lnTo>
                    <a:cubicBezTo>
                      <a:pt x="0" y="13692"/>
                      <a:pt x="13692" y="0"/>
                      <a:pt x="30427" y="0"/>
                    </a:cubicBezTo>
                    <a:moveTo>
                      <a:pt x="30427" y="60853"/>
                    </a:moveTo>
                    <a:lnTo>
                      <a:pt x="30427" y="30427"/>
                    </a:lnTo>
                    <a:lnTo>
                      <a:pt x="60853" y="30427"/>
                    </a:lnTo>
                    <a:lnTo>
                      <a:pt x="60853" y="2505791"/>
                    </a:lnTo>
                    <a:lnTo>
                      <a:pt x="30427" y="2505791"/>
                    </a:lnTo>
                    <a:lnTo>
                      <a:pt x="30427" y="2475364"/>
                    </a:lnTo>
                    <a:lnTo>
                      <a:pt x="6219218" y="2475364"/>
                    </a:lnTo>
                    <a:lnTo>
                      <a:pt x="6219218" y="2505791"/>
                    </a:lnTo>
                    <a:lnTo>
                      <a:pt x="6188791" y="2505791"/>
                    </a:lnTo>
                    <a:lnTo>
                      <a:pt x="6188791" y="30427"/>
                    </a:lnTo>
                    <a:lnTo>
                      <a:pt x="6219218" y="30427"/>
                    </a:lnTo>
                    <a:lnTo>
                      <a:pt x="6219218" y="60853"/>
                    </a:lnTo>
                    <a:lnTo>
                      <a:pt x="30427" y="60853"/>
                    </a:lnTo>
                    <a:close/>
                  </a:path>
                </a:pathLst>
              </a:custGeom>
              <a:solidFill>
                <a:srgbClr val="8E7CC3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19050"/>
                <a:ext cx="6249692" cy="255524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r>
                  <a:rPr lang="en-US" sz="2799">
                    <a:solidFill>
                      <a:srgbClr val="000000"/>
                    </a:solidFill>
                    <a:latin typeface="Arimo"/>
                    <a:ea typeface="Arimo"/>
                    <a:cs typeface="Arimo"/>
                    <a:sym typeface="Arimo"/>
                  </a:rPr>
                  <a:t>LLM</a:t>
                </a:r>
              </a:p>
            </p:txBody>
          </p:sp>
        </p:grpSp>
        <p:sp>
          <p:nvSpPr>
            <p:cNvPr id="18" name="Freeform 18"/>
            <p:cNvSpPr/>
            <p:nvPr/>
          </p:nvSpPr>
          <p:spPr>
            <a:xfrm>
              <a:off x="11113399" y="5977363"/>
              <a:ext cx="475088" cy="475088"/>
            </a:xfrm>
            <a:custGeom>
              <a:avLst/>
              <a:gdLst/>
              <a:ahLst/>
              <a:cxnLst/>
              <a:rect l="l" t="t" r="r" b="b"/>
              <a:pathLst>
                <a:path w="475088" h="475088">
                  <a:moveTo>
                    <a:pt x="0" y="0"/>
                  </a:moveTo>
                  <a:lnTo>
                    <a:pt x="475088" y="0"/>
                  </a:lnTo>
                  <a:lnTo>
                    <a:pt x="475088" y="475087"/>
                  </a:lnTo>
                  <a:lnTo>
                    <a:pt x="0" y="4750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9" name="Freeform 19"/>
            <p:cNvSpPr/>
            <p:nvPr/>
          </p:nvSpPr>
          <p:spPr>
            <a:xfrm>
              <a:off x="13421552" y="7088373"/>
              <a:ext cx="475088" cy="475088"/>
            </a:xfrm>
            <a:custGeom>
              <a:avLst/>
              <a:gdLst/>
              <a:ahLst/>
              <a:cxnLst/>
              <a:rect l="l" t="t" r="r" b="b"/>
              <a:pathLst>
                <a:path w="475088" h="475088">
                  <a:moveTo>
                    <a:pt x="0" y="0"/>
                  </a:moveTo>
                  <a:lnTo>
                    <a:pt x="475088" y="0"/>
                  </a:lnTo>
                  <a:lnTo>
                    <a:pt x="475088" y="475088"/>
                  </a:lnTo>
                  <a:lnTo>
                    <a:pt x="0" y="4750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20" name="Freeform 20"/>
          <p:cNvSpPr/>
          <p:nvPr/>
        </p:nvSpPr>
        <p:spPr>
          <a:xfrm>
            <a:off x="4343400" y="6334234"/>
            <a:ext cx="876289" cy="876289"/>
          </a:xfrm>
          <a:custGeom>
            <a:avLst/>
            <a:gdLst/>
            <a:ahLst/>
            <a:cxnLst/>
            <a:rect l="l" t="t" r="r" b="b"/>
            <a:pathLst>
              <a:path w="876289" h="876289">
                <a:moveTo>
                  <a:pt x="0" y="0"/>
                </a:moveTo>
                <a:lnTo>
                  <a:pt x="876289" y="0"/>
                </a:lnTo>
                <a:lnTo>
                  <a:pt x="876289" y="876289"/>
                </a:lnTo>
                <a:lnTo>
                  <a:pt x="0" y="87628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21" name="TextBox 21"/>
          <p:cNvSpPr txBox="1"/>
          <p:nvPr/>
        </p:nvSpPr>
        <p:spPr>
          <a:xfrm>
            <a:off x="8861648" y="5752743"/>
            <a:ext cx="4342525" cy="17647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119703" lvl="1" indent="-559852" algn="l">
              <a:lnSpc>
                <a:spcPts val="4599"/>
              </a:lnSpc>
              <a:buFont typeface="Arial"/>
              <a:buChar char="•"/>
            </a:pPr>
            <a:r>
              <a:rPr lang="en-US" sz="3833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文字生成</a:t>
            </a:r>
            <a:endParaRPr lang="en-US" sz="3833" dirty="0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  <a:p>
            <a:pPr marL="1119703" lvl="1" indent="-559852" algn="l">
              <a:lnSpc>
                <a:spcPts val="4599"/>
              </a:lnSpc>
              <a:buFont typeface="Arial"/>
              <a:buChar char="•"/>
            </a:pPr>
            <a:r>
              <a:rPr lang="en-US" sz="3833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段落統整</a:t>
            </a:r>
            <a:endParaRPr lang="en-US" sz="3833" dirty="0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  <a:p>
            <a:pPr marL="1119703" lvl="1" indent="-559852" algn="l">
              <a:lnSpc>
                <a:spcPts val="4599"/>
              </a:lnSpc>
              <a:buFont typeface="Arial"/>
              <a:buChar char="•"/>
            </a:pPr>
            <a:r>
              <a:rPr lang="en-US" sz="3833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對話問答</a:t>
            </a:r>
            <a:endParaRPr lang="en-US" sz="3833" dirty="0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36" name="Google Shape;485;p72">
            <a:extLst>
              <a:ext uri="{FF2B5EF4-FFF2-40B4-BE49-F238E27FC236}">
                <a16:creationId xmlns:a16="http://schemas.microsoft.com/office/drawing/2014/main" id="{5E7A44AC-865E-55DD-397C-C505C543335C}"/>
              </a:ext>
            </a:extLst>
          </p:cNvPr>
          <p:cNvSpPr txBox="1"/>
          <p:nvPr/>
        </p:nvSpPr>
        <p:spPr>
          <a:xfrm>
            <a:off x="7816015" y="4636596"/>
            <a:ext cx="2006645" cy="758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Prompt</a:t>
            </a:r>
            <a:endParaRPr sz="3600" dirty="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8" name="Google Shape;487;p72">
            <a:extLst>
              <a:ext uri="{FF2B5EF4-FFF2-40B4-BE49-F238E27FC236}">
                <a16:creationId xmlns:a16="http://schemas.microsoft.com/office/drawing/2014/main" id="{01999599-9D01-30DC-5829-94B9089B96B1}"/>
              </a:ext>
            </a:extLst>
          </p:cNvPr>
          <p:cNvSpPr txBox="1"/>
          <p:nvPr/>
        </p:nvSpPr>
        <p:spPr>
          <a:xfrm>
            <a:off x="7772400" y="7737889"/>
            <a:ext cx="2201080" cy="758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Response</a:t>
            </a:r>
            <a:endParaRPr sz="3600" dirty="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52" name="肘形接點 51">
            <a:extLst>
              <a:ext uri="{FF2B5EF4-FFF2-40B4-BE49-F238E27FC236}">
                <a16:creationId xmlns:a16="http://schemas.microsoft.com/office/drawing/2014/main" id="{7D8BEC0B-0A78-22BB-FF56-295427F8DD91}"/>
              </a:ext>
            </a:extLst>
          </p:cNvPr>
          <p:cNvCxnSpPr>
            <a:cxnSpLocks/>
            <a:endCxn id="36" idx="1"/>
          </p:cNvCxnSpPr>
          <p:nvPr/>
        </p:nvCxnSpPr>
        <p:spPr>
          <a:xfrm flipV="1">
            <a:off x="4781544" y="5015834"/>
            <a:ext cx="3034471" cy="1318400"/>
          </a:xfrm>
          <a:prstGeom prst="bentConnector3">
            <a:avLst>
              <a:gd name="adj1" fmla="val -851"/>
            </a:avLst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肘形接點 56">
            <a:extLst>
              <a:ext uri="{FF2B5EF4-FFF2-40B4-BE49-F238E27FC236}">
                <a16:creationId xmlns:a16="http://schemas.microsoft.com/office/drawing/2014/main" id="{B1573540-062F-70A6-5CA8-1DBC1EE3C7BF}"/>
              </a:ext>
            </a:extLst>
          </p:cNvPr>
          <p:cNvCxnSpPr>
            <a:cxnSpLocks/>
          </p:cNvCxnSpPr>
          <p:nvPr/>
        </p:nvCxnSpPr>
        <p:spPr>
          <a:xfrm>
            <a:off x="9822660" y="5015834"/>
            <a:ext cx="4121940" cy="577017"/>
          </a:xfrm>
          <a:prstGeom prst="bentConnector3">
            <a:avLst>
              <a:gd name="adj1" fmla="val 99956"/>
            </a:avLst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肘形接點 61">
            <a:extLst>
              <a:ext uri="{FF2B5EF4-FFF2-40B4-BE49-F238E27FC236}">
                <a16:creationId xmlns:a16="http://schemas.microsoft.com/office/drawing/2014/main" id="{9332A77C-876E-934C-BD28-247F734EA908}"/>
              </a:ext>
            </a:extLst>
          </p:cNvPr>
          <p:cNvCxnSpPr>
            <a:cxnSpLocks/>
            <a:endCxn id="38" idx="3"/>
          </p:cNvCxnSpPr>
          <p:nvPr/>
        </p:nvCxnSpPr>
        <p:spPr>
          <a:xfrm rot="10800000" flipV="1">
            <a:off x="9973480" y="7502845"/>
            <a:ext cx="3971120" cy="614281"/>
          </a:xfrm>
          <a:prstGeom prst="bentConnector3">
            <a:avLst>
              <a:gd name="adj1" fmla="val 694"/>
            </a:avLst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肘形接點 70">
            <a:extLst>
              <a:ext uri="{FF2B5EF4-FFF2-40B4-BE49-F238E27FC236}">
                <a16:creationId xmlns:a16="http://schemas.microsoft.com/office/drawing/2014/main" id="{F4B5E1DB-4FC4-FC80-34E3-38177DC2792F}"/>
              </a:ext>
            </a:extLst>
          </p:cNvPr>
          <p:cNvCxnSpPr>
            <a:stCxn id="38" idx="1"/>
          </p:cNvCxnSpPr>
          <p:nvPr/>
        </p:nvCxnSpPr>
        <p:spPr>
          <a:xfrm rot="10800000">
            <a:off x="4781544" y="7124701"/>
            <a:ext cx="2990856" cy="992427"/>
          </a:xfrm>
          <a:prstGeom prst="bentConnector3">
            <a:avLst>
              <a:gd name="adj1" fmla="val 99848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Freeform 3">
            <a:extLst>
              <a:ext uri="{FF2B5EF4-FFF2-40B4-BE49-F238E27FC236}">
                <a16:creationId xmlns:a16="http://schemas.microsoft.com/office/drawing/2014/main" id="{FD479E6F-3F18-E102-FBA3-2DA404E8E0E3}"/>
              </a:ext>
            </a:extLst>
          </p:cNvPr>
          <p:cNvSpPr/>
          <p:nvPr/>
        </p:nvSpPr>
        <p:spPr>
          <a:xfrm>
            <a:off x="0" y="0"/>
            <a:ext cx="18287999" cy="10287000"/>
          </a:xfrm>
          <a:custGeom>
            <a:avLst/>
            <a:gdLst/>
            <a:ahLst/>
            <a:cxnLst/>
            <a:rect l="l" t="t" r="r" b="b"/>
            <a:pathLst>
              <a:path w="18288000" h="16007504">
                <a:moveTo>
                  <a:pt x="0" y="0"/>
                </a:moveTo>
                <a:lnTo>
                  <a:pt x="18288000" y="0"/>
                </a:lnTo>
                <a:lnTo>
                  <a:pt x="18288000" y="16007505"/>
                </a:lnTo>
                <a:lnTo>
                  <a:pt x="0" y="1600750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1" t="-52116" r="-1" b="-25661"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24" name="Group 3">
            <a:extLst>
              <a:ext uri="{FF2B5EF4-FFF2-40B4-BE49-F238E27FC236}">
                <a16:creationId xmlns:a16="http://schemas.microsoft.com/office/drawing/2014/main" id="{40BD11B1-1BF8-697B-1A15-1B3EB3F71CF0}"/>
              </a:ext>
            </a:extLst>
          </p:cNvPr>
          <p:cNvGrpSpPr/>
          <p:nvPr/>
        </p:nvGrpSpPr>
        <p:grpSpPr>
          <a:xfrm>
            <a:off x="1028700" y="862711"/>
            <a:ext cx="16230600" cy="8229600"/>
            <a:chOff x="0" y="0"/>
            <a:chExt cx="4450555" cy="2256620"/>
          </a:xfrm>
        </p:grpSpPr>
        <p:sp>
          <p:nvSpPr>
            <p:cNvPr id="25" name="Freeform 4">
              <a:extLst>
                <a:ext uri="{FF2B5EF4-FFF2-40B4-BE49-F238E27FC236}">
                  <a16:creationId xmlns:a16="http://schemas.microsoft.com/office/drawing/2014/main" id="{57034DE1-FE93-105F-2861-367F94BEBFAB}"/>
                </a:ext>
              </a:extLst>
            </p:cNvPr>
            <p:cNvSpPr/>
            <p:nvPr/>
          </p:nvSpPr>
          <p:spPr>
            <a:xfrm>
              <a:off x="0" y="0"/>
              <a:ext cx="4450555" cy="2256620"/>
            </a:xfrm>
            <a:custGeom>
              <a:avLst/>
              <a:gdLst/>
              <a:ahLst/>
              <a:cxnLst/>
              <a:rect l="l" t="t" r="r" b="b"/>
              <a:pathLst>
                <a:path w="4450555" h="2256620">
                  <a:moveTo>
                    <a:pt x="0" y="0"/>
                  </a:moveTo>
                  <a:lnTo>
                    <a:pt x="4450555" y="0"/>
                  </a:lnTo>
                  <a:lnTo>
                    <a:pt x="4450555" y="2256620"/>
                  </a:lnTo>
                  <a:lnTo>
                    <a:pt x="0" y="2256620"/>
                  </a:lnTo>
                  <a:close/>
                </a:path>
              </a:pathLst>
            </a:custGeom>
            <a:solidFill>
              <a:srgbClr val="FFFFFF">
                <a:alpha val="89804"/>
              </a:srgbClr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6" name="TextBox 5">
              <a:extLst>
                <a:ext uri="{FF2B5EF4-FFF2-40B4-BE49-F238E27FC236}">
                  <a16:creationId xmlns:a16="http://schemas.microsoft.com/office/drawing/2014/main" id="{463234E7-5E12-128A-9BDE-F5AAF8DC4E17}"/>
                </a:ext>
              </a:extLst>
            </p:cNvPr>
            <p:cNvSpPr txBox="1"/>
            <p:nvPr/>
          </p:nvSpPr>
          <p:spPr>
            <a:xfrm>
              <a:off x="0" y="-57150"/>
              <a:ext cx="4450555" cy="23137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1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8617644" y="2246336"/>
            <a:ext cx="8507250" cy="6713850"/>
            <a:chOff x="0" y="0"/>
            <a:chExt cx="11343000" cy="8951800"/>
          </a:xfrm>
        </p:grpSpPr>
        <p:sp>
          <p:nvSpPr>
            <p:cNvPr id="15" name="Freeform 15"/>
            <p:cNvSpPr/>
            <p:nvPr/>
          </p:nvSpPr>
          <p:spPr>
            <a:xfrm>
              <a:off x="12700" y="12700"/>
              <a:ext cx="11317605" cy="8926323"/>
            </a:xfrm>
            <a:custGeom>
              <a:avLst/>
              <a:gdLst/>
              <a:ahLst/>
              <a:cxnLst/>
              <a:rect l="l" t="t" r="r" b="b"/>
              <a:pathLst>
                <a:path w="11317605" h="8926323">
                  <a:moveTo>
                    <a:pt x="0" y="380746"/>
                  </a:moveTo>
                  <a:cubicBezTo>
                    <a:pt x="0" y="170434"/>
                    <a:pt x="170561" y="0"/>
                    <a:pt x="381000" y="0"/>
                  </a:cubicBezTo>
                  <a:lnTo>
                    <a:pt x="10936605" y="0"/>
                  </a:lnTo>
                  <a:cubicBezTo>
                    <a:pt x="11147044" y="0"/>
                    <a:pt x="11317605" y="170434"/>
                    <a:pt x="11317605" y="380746"/>
                  </a:cubicBezTo>
                  <a:lnTo>
                    <a:pt x="11317605" y="8545576"/>
                  </a:lnTo>
                  <a:cubicBezTo>
                    <a:pt x="11317605" y="8755888"/>
                    <a:pt x="11147044" y="8926323"/>
                    <a:pt x="10936605" y="8926323"/>
                  </a:cubicBezTo>
                  <a:lnTo>
                    <a:pt x="381000" y="8926323"/>
                  </a:lnTo>
                  <a:cubicBezTo>
                    <a:pt x="170561" y="8926323"/>
                    <a:pt x="0" y="8755888"/>
                    <a:pt x="0" y="8545576"/>
                  </a:cubicBezTo>
                  <a:close/>
                </a:path>
              </a:pathLst>
            </a:custGeom>
            <a:solidFill>
              <a:srgbClr val="F8F9FA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0" y="0"/>
              <a:ext cx="11343005" cy="8951723"/>
            </a:xfrm>
            <a:custGeom>
              <a:avLst/>
              <a:gdLst/>
              <a:ahLst/>
              <a:cxnLst/>
              <a:rect l="l" t="t" r="r" b="b"/>
              <a:pathLst>
                <a:path w="11343005" h="8951723">
                  <a:moveTo>
                    <a:pt x="0" y="393446"/>
                  </a:moveTo>
                  <a:cubicBezTo>
                    <a:pt x="0" y="176149"/>
                    <a:pt x="176276" y="0"/>
                    <a:pt x="393700" y="0"/>
                  </a:cubicBezTo>
                  <a:lnTo>
                    <a:pt x="10949305" y="0"/>
                  </a:lnTo>
                  <a:lnTo>
                    <a:pt x="10949305" y="12700"/>
                  </a:lnTo>
                  <a:lnTo>
                    <a:pt x="10949305" y="0"/>
                  </a:lnTo>
                  <a:cubicBezTo>
                    <a:pt x="11166729" y="0"/>
                    <a:pt x="11343005" y="176149"/>
                    <a:pt x="11343005" y="393446"/>
                  </a:cubicBezTo>
                  <a:lnTo>
                    <a:pt x="11330305" y="393446"/>
                  </a:lnTo>
                  <a:lnTo>
                    <a:pt x="11343005" y="393446"/>
                  </a:lnTo>
                  <a:lnTo>
                    <a:pt x="11343005" y="8558276"/>
                  </a:lnTo>
                  <a:lnTo>
                    <a:pt x="11330305" y="8558276"/>
                  </a:lnTo>
                  <a:lnTo>
                    <a:pt x="11343005" y="8558276"/>
                  </a:lnTo>
                  <a:cubicBezTo>
                    <a:pt x="11343005" y="8775574"/>
                    <a:pt x="11166729" y="8951723"/>
                    <a:pt x="10949305" y="8951723"/>
                  </a:cubicBezTo>
                  <a:lnTo>
                    <a:pt x="10949305" y="8939023"/>
                  </a:lnTo>
                  <a:lnTo>
                    <a:pt x="10949305" y="8951723"/>
                  </a:lnTo>
                  <a:lnTo>
                    <a:pt x="393700" y="8951723"/>
                  </a:lnTo>
                  <a:lnTo>
                    <a:pt x="393700" y="8939023"/>
                  </a:lnTo>
                  <a:lnTo>
                    <a:pt x="393700" y="8951723"/>
                  </a:lnTo>
                  <a:cubicBezTo>
                    <a:pt x="176276" y="8951723"/>
                    <a:pt x="0" y="8775574"/>
                    <a:pt x="0" y="8558276"/>
                  </a:cubicBezTo>
                  <a:lnTo>
                    <a:pt x="0" y="393446"/>
                  </a:lnTo>
                  <a:lnTo>
                    <a:pt x="12700" y="393446"/>
                  </a:lnTo>
                  <a:lnTo>
                    <a:pt x="0" y="393446"/>
                  </a:lnTo>
                  <a:moveTo>
                    <a:pt x="25400" y="393446"/>
                  </a:moveTo>
                  <a:lnTo>
                    <a:pt x="25400" y="8558276"/>
                  </a:lnTo>
                  <a:lnTo>
                    <a:pt x="12700" y="8558276"/>
                  </a:lnTo>
                  <a:lnTo>
                    <a:pt x="25400" y="8558276"/>
                  </a:lnTo>
                  <a:cubicBezTo>
                    <a:pt x="25400" y="8761603"/>
                    <a:pt x="190246" y="8926323"/>
                    <a:pt x="393700" y="8926323"/>
                  </a:cubicBezTo>
                  <a:lnTo>
                    <a:pt x="10949305" y="8926323"/>
                  </a:lnTo>
                  <a:cubicBezTo>
                    <a:pt x="11152760" y="8926323"/>
                    <a:pt x="11317605" y="8761476"/>
                    <a:pt x="11317605" y="8558276"/>
                  </a:cubicBezTo>
                  <a:lnTo>
                    <a:pt x="11317605" y="393446"/>
                  </a:lnTo>
                  <a:cubicBezTo>
                    <a:pt x="11317605" y="190119"/>
                    <a:pt x="11152760" y="25400"/>
                    <a:pt x="10949305" y="25400"/>
                  </a:cubicBezTo>
                  <a:lnTo>
                    <a:pt x="393700" y="25400"/>
                  </a:lnTo>
                  <a:lnTo>
                    <a:pt x="393700" y="12700"/>
                  </a:lnTo>
                  <a:lnTo>
                    <a:pt x="393700" y="25400"/>
                  </a:lnTo>
                  <a:cubicBezTo>
                    <a:pt x="190246" y="25400"/>
                    <a:pt x="25400" y="190246"/>
                    <a:pt x="25400" y="393446"/>
                  </a:cubicBezTo>
                  <a:close/>
                </a:path>
              </a:pathLst>
            </a:custGeom>
            <a:solidFill>
              <a:srgbClr val="BDC1C6"/>
            </a:solidFill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544915" y="3831392"/>
            <a:ext cx="6930375" cy="4570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31"/>
              </a:lnSpc>
            </a:pPr>
            <a:r>
              <a:rPr lang="en-US" sz="2799" dirty="0" err="1">
                <a:solidFill>
                  <a:srgbClr val="434343"/>
                </a:solidFill>
                <a:latin typeface="Arimo"/>
                <a:ea typeface="Arimo"/>
                <a:cs typeface="Arimo"/>
                <a:sym typeface="Arimo"/>
              </a:rPr>
              <a:t>語言模型通常只能理解</a:t>
            </a:r>
            <a:r>
              <a:rPr lang="en-US" sz="2799" dirty="0">
                <a:solidFill>
                  <a:srgbClr val="434343"/>
                </a:solidFill>
                <a:latin typeface="Arimo"/>
                <a:ea typeface="Arimo"/>
                <a:cs typeface="Arimo"/>
                <a:sym typeface="Arimo"/>
              </a:rPr>
              <a:t>......</a:t>
            </a:r>
          </a:p>
          <a:p>
            <a:pPr marL="1031239" lvl="1" indent="-515620" algn="l">
              <a:lnSpc>
                <a:spcPts val="4031"/>
              </a:lnSpc>
              <a:buFont typeface="Arial"/>
              <a:buChar char="•"/>
            </a:pPr>
            <a:r>
              <a:rPr lang="en-US" sz="2799" dirty="0" err="1">
                <a:solidFill>
                  <a:srgbClr val="434343"/>
                </a:solidFill>
                <a:latin typeface="Arimo"/>
                <a:ea typeface="Arimo"/>
                <a:cs typeface="Arimo"/>
                <a:sym typeface="Arimo"/>
              </a:rPr>
              <a:t>與訓練集相似的問題或內容</a:t>
            </a:r>
            <a:endParaRPr lang="en-US" sz="2799" dirty="0">
              <a:solidFill>
                <a:srgbClr val="434343"/>
              </a:solidFill>
              <a:latin typeface="Arimo"/>
              <a:ea typeface="Arimo"/>
              <a:cs typeface="Arimo"/>
              <a:sym typeface="Arimo"/>
            </a:endParaRPr>
          </a:p>
          <a:p>
            <a:pPr marL="1031239" lvl="1" indent="-515620" algn="l">
              <a:lnSpc>
                <a:spcPts val="4031"/>
              </a:lnSpc>
              <a:buFont typeface="Arial"/>
              <a:buChar char="•"/>
            </a:pPr>
            <a:r>
              <a:rPr lang="en-US" sz="2799" dirty="0" err="1">
                <a:solidFill>
                  <a:srgbClr val="434343"/>
                </a:solidFill>
                <a:latin typeface="Arimo"/>
                <a:ea typeface="Arimo"/>
                <a:cs typeface="Arimo"/>
                <a:sym typeface="Arimo"/>
              </a:rPr>
              <a:t>在對話中明確給出的解釋</a:t>
            </a:r>
            <a:endParaRPr lang="en-US" sz="2799" dirty="0">
              <a:solidFill>
                <a:srgbClr val="434343"/>
              </a:solidFill>
              <a:latin typeface="Arimo"/>
              <a:ea typeface="Arimo"/>
              <a:cs typeface="Arimo"/>
              <a:sym typeface="Arimo"/>
            </a:endParaRPr>
          </a:p>
          <a:p>
            <a:pPr marL="1031239" lvl="1" indent="-515620" algn="l">
              <a:lnSpc>
                <a:spcPts val="4031"/>
              </a:lnSpc>
            </a:pPr>
            <a:endParaRPr lang="en-US" sz="2799" dirty="0">
              <a:solidFill>
                <a:srgbClr val="434343"/>
              </a:solidFill>
              <a:latin typeface="Arimo"/>
              <a:ea typeface="Arimo"/>
              <a:cs typeface="Arimo"/>
              <a:sym typeface="Arimo"/>
            </a:endParaRPr>
          </a:p>
          <a:p>
            <a:pPr marL="1031239" lvl="1" indent="-515620" algn="l">
              <a:lnSpc>
                <a:spcPts val="4031"/>
              </a:lnSpc>
            </a:pPr>
            <a:endParaRPr lang="en-US" sz="2799" dirty="0">
              <a:solidFill>
                <a:srgbClr val="434343"/>
              </a:solidFill>
              <a:latin typeface="Arimo"/>
              <a:ea typeface="Arimo"/>
              <a:cs typeface="Arimo"/>
              <a:sym typeface="Arimo"/>
            </a:endParaRPr>
          </a:p>
          <a:p>
            <a:pPr algn="l">
              <a:lnSpc>
                <a:spcPts val="4031"/>
              </a:lnSpc>
            </a:pPr>
            <a:r>
              <a:rPr lang="en-US" sz="2799" dirty="0" err="1">
                <a:solidFill>
                  <a:srgbClr val="434343"/>
                </a:solidFill>
                <a:latin typeface="Arimo"/>
                <a:ea typeface="Arimo"/>
                <a:cs typeface="Arimo"/>
                <a:sym typeface="Arimo"/>
              </a:rPr>
              <a:t>這會導致了語言模型會時常被使用者「欺騙</a:t>
            </a:r>
            <a:r>
              <a:rPr lang="en-US" sz="2799" dirty="0">
                <a:solidFill>
                  <a:srgbClr val="434343"/>
                </a:solidFill>
                <a:latin typeface="Arimo"/>
                <a:ea typeface="Arimo"/>
                <a:cs typeface="Arimo"/>
                <a:sym typeface="Arimo"/>
              </a:rPr>
              <a:t>」，</a:t>
            </a:r>
            <a:r>
              <a:rPr lang="en-US" sz="2799" dirty="0" err="1">
                <a:solidFill>
                  <a:srgbClr val="434343"/>
                </a:solidFill>
                <a:latin typeface="Arimo"/>
                <a:ea typeface="Arimo"/>
                <a:cs typeface="Arimo"/>
                <a:sym typeface="Arimo"/>
              </a:rPr>
              <a:t>產生出不正確的內容</a:t>
            </a:r>
            <a:r>
              <a:rPr lang="en-US" sz="2799" dirty="0">
                <a:solidFill>
                  <a:srgbClr val="434343"/>
                </a:solidFill>
                <a:latin typeface="Arimo"/>
                <a:ea typeface="Arimo"/>
                <a:cs typeface="Arimo"/>
                <a:sym typeface="Arimo"/>
              </a:rPr>
              <a:t>。</a:t>
            </a:r>
          </a:p>
          <a:p>
            <a:pPr algn="l">
              <a:lnSpc>
                <a:spcPts val="4031"/>
              </a:lnSpc>
            </a:pPr>
            <a:r>
              <a:rPr lang="en-US" sz="2799" dirty="0" err="1">
                <a:solidFill>
                  <a:srgbClr val="434343"/>
                </a:solidFill>
                <a:latin typeface="Arimo"/>
                <a:ea typeface="Arimo"/>
                <a:cs typeface="Arimo"/>
                <a:sym typeface="Arimo"/>
              </a:rPr>
              <a:t>這導致了在領域知識不足的情況下，他們有時會自顧自地回答問題，而忽略掉了正確性</a:t>
            </a:r>
            <a:endParaRPr lang="en-US" sz="2799" dirty="0">
              <a:solidFill>
                <a:srgbClr val="434343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grpSp>
        <p:nvGrpSpPr>
          <p:cNvPr id="17" name="Group 17"/>
          <p:cNvGrpSpPr/>
          <p:nvPr/>
        </p:nvGrpSpPr>
        <p:grpSpPr>
          <a:xfrm>
            <a:off x="8779044" y="3653421"/>
            <a:ext cx="8184450" cy="4926644"/>
            <a:chOff x="0" y="0"/>
            <a:chExt cx="10912600" cy="6568858"/>
          </a:xfrm>
        </p:grpSpPr>
        <p:sp>
          <p:nvSpPr>
            <p:cNvPr id="18" name="Freeform 18"/>
            <p:cNvSpPr/>
            <p:nvPr/>
          </p:nvSpPr>
          <p:spPr>
            <a:xfrm>
              <a:off x="12700" y="14434"/>
              <a:ext cx="10887202" cy="6539956"/>
            </a:xfrm>
            <a:custGeom>
              <a:avLst/>
              <a:gdLst/>
              <a:ahLst/>
              <a:cxnLst/>
              <a:rect l="l" t="t" r="r" b="b"/>
              <a:pathLst>
                <a:path w="10887202" h="6539956">
                  <a:moveTo>
                    <a:pt x="0" y="0"/>
                  </a:moveTo>
                  <a:lnTo>
                    <a:pt x="10887202" y="0"/>
                  </a:lnTo>
                  <a:lnTo>
                    <a:pt x="10887202" y="6539956"/>
                  </a:lnTo>
                  <a:lnTo>
                    <a:pt x="0" y="6539956"/>
                  </a:lnTo>
                  <a:close/>
                </a:path>
              </a:pathLst>
            </a:custGeom>
            <a:solidFill>
              <a:srgbClr val="C9DAF8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9" name="Freeform 19"/>
            <p:cNvSpPr/>
            <p:nvPr/>
          </p:nvSpPr>
          <p:spPr>
            <a:xfrm>
              <a:off x="0" y="0"/>
              <a:ext cx="10912602" cy="6568824"/>
            </a:xfrm>
            <a:custGeom>
              <a:avLst/>
              <a:gdLst/>
              <a:ahLst/>
              <a:cxnLst/>
              <a:rect l="l" t="t" r="r" b="b"/>
              <a:pathLst>
                <a:path w="10912602" h="6568824">
                  <a:moveTo>
                    <a:pt x="12700" y="0"/>
                  </a:moveTo>
                  <a:lnTo>
                    <a:pt x="10899902" y="0"/>
                  </a:lnTo>
                  <a:cubicBezTo>
                    <a:pt x="10906887" y="0"/>
                    <a:pt x="10912602" y="6495"/>
                    <a:pt x="10912602" y="14434"/>
                  </a:cubicBezTo>
                  <a:lnTo>
                    <a:pt x="10912602" y="6554390"/>
                  </a:lnTo>
                  <a:cubicBezTo>
                    <a:pt x="10912602" y="6562329"/>
                    <a:pt x="10906887" y="6568824"/>
                    <a:pt x="10899902" y="6568824"/>
                  </a:cubicBezTo>
                  <a:lnTo>
                    <a:pt x="12700" y="6568824"/>
                  </a:lnTo>
                  <a:cubicBezTo>
                    <a:pt x="5715" y="6568824"/>
                    <a:pt x="0" y="6562329"/>
                    <a:pt x="0" y="6554390"/>
                  </a:cubicBezTo>
                  <a:lnTo>
                    <a:pt x="0" y="14434"/>
                  </a:lnTo>
                  <a:cubicBezTo>
                    <a:pt x="0" y="6495"/>
                    <a:pt x="5715" y="0"/>
                    <a:pt x="12700" y="0"/>
                  </a:cubicBezTo>
                  <a:moveTo>
                    <a:pt x="12700" y="28868"/>
                  </a:moveTo>
                  <a:lnTo>
                    <a:pt x="12700" y="14434"/>
                  </a:lnTo>
                  <a:lnTo>
                    <a:pt x="25400" y="14434"/>
                  </a:lnTo>
                  <a:lnTo>
                    <a:pt x="25400" y="6554390"/>
                  </a:lnTo>
                  <a:lnTo>
                    <a:pt x="12700" y="6554390"/>
                  </a:lnTo>
                  <a:lnTo>
                    <a:pt x="12700" y="6539957"/>
                  </a:lnTo>
                  <a:lnTo>
                    <a:pt x="10899902" y="6539957"/>
                  </a:lnTo>
                  <a:lnTo>
                    <a:pt x="10899902" y="6554390"/>
                  </a:lnTo>
                  <a:lnTo>
                    <a:pt x="10887202" y="6554390"/>
                  </a:lnTo>
                  <a:lnTo>
                    <a:pt x="10887202" y="14434"/>
                  </a:lnTo>
                  <a:lnTo>
                    <a:pt x="10899902" y="14434"/>
                  </a:lnTo>
                  <a:lnTo>
                    <a:pt x="10899902" y="28868"/>
                  </a:lnTo>
                  <a:lnTo>
                    <a:pt x="12700" y="28868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28575"/>
              <a:ext cx="10912600" cy="6597433"/>
            </a:xfrm>
            <a:prstGeom prst="rect">
              <a:avLst/>
            </a:prstGeom>
          </p:spPr>
          <p:txBody>
            <a:bodyPr lIns="50800" tIns="50800" rIns="50800" bIns="50800" rtlCol="0" anchor="t"/>
            <a:lstStyle/>
            <a:p>
              <a:pPr algn="l">
                <a:lnSpc>
                  <a:spcPts val="3840"/>
                </a:lnSpc>
              </a:pPr>
              <a:r>
                <a:rPr lang="en-US" sz="3200" dirty="0">
                  <a:solidFill>
                    <a:srgbClr val="0957D0"/>
                  </a:solidFill>
                  <a:latin typeface="Arimo"/>
                  <a:ea typeface="Arimo"/>
                  <a:cs typeface="Arimo"/>
                  <a:sym typeface="Arimo"/>
                </a:rPr>
                <a:t>Response</a:t>
              </a:r>
            </a:p>
            <a:p>
              <a:pPr marL="604519" lvl="1" indent="-302260" algn="l">
                <a:lnSpc>
                  <a:spcPts val="3863"/>
                </a:lnSpc>
                <a:buFont typeface="Arial"/>
                <a:buChar char="•"/>
              </a:pPr>
              <a:endParaRPr lang="en-US" sz="2799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endParaRPr>
            </a:p>
            <a:p>
              <a:pPr marL="604519" lvl="1" indent="-302260" algn="l">
                <a:lnSpc>
                  <a:spcPts val="3863"/>
                </a:lnSpc>
                <a:buFont typeface="Arial"/>
                <a:buChar char="•"/>
              </a:pPr>
              <a:r>
                <a:rPr lang="en-US" sz="2799" dirty="0" err="1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聖基茨和尼維斯</a:t>
              </a:r>
              <a:r>
                <a:rPr lang="en-US" sz="2799" dirty="0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 (Saint Kitts and Nevis)</a:t>
              </a:r>
            </a:p>
            <a:p>
              <a:pPr marL="604519" lvl="1" indent="-302260" algn="l">
                <a:lnSpc>
                  <a:spcPts val="3863"/>
                </a:lnSpc>
                <a:buFont typeface="Arial"/>
                <a:buChar char="•"/>
              </a:pPr>
              <a:r>
                <a:rPr lang="en-US" sz="2799" dirty="0" err="1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聖露西亞</a:t>
              </a:r>
              <a:r>
                <a:rPr lang="en-US" sz="2799" dirty="0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 (Saint Lucia)</a:t>
              </a:r>
            </a:p>
            <a:p>
              <a:pPr marL="604519" lvl="1" indent="-302260" algn="l">
                <a:lnSpc>
                  <a:spcPts val="3863"/>
                </a:lnSpc>
                <a:buFont typeface="Arial"/>
                <a:buChar char="•"/>
              </a:pPr>
              <a:r>
                <a:rPr lang="en-US" sz="2799" dirty="0" err="1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聖皮埃爾和密克隆</a:t>
              </a:r>
              <a:r>
                <a:rPr lang="en-US" sz="2799" dirty="0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 (Saint Pierre and Miquelon)</a:t>
              </a:r>
            </a:p>
            <a:p>
              <a:pPr marL="604519" lvl="1" indent="-302260" algn="l">
                <a:lnSpc>
                  <a:spcPts val="3863"/>
                </a:lnSpc>
                <a:buFont typeface="Arial"/>
                <a:buChar char="•"/>
              </a:pPr>
              <a:r>
                <a:rPr lang="en-US" sz="2799" dirty="0" err="1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聖文森特和格林納丁斯</a:t>
              </a:r>
              <a:r>
                <a:rPr lang="en-US" sz="2799" dirty="0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 (Saint Vincent and the Grenadines)</a:t>
              </a:r>
            </a:p>
            <a:p>
              <a:pPr marL="604519" lvl="1" indent="-302260" algn="l">
                <a:lnSpc>
                  <a:spcPts val="3863"/>
                </a:lnSpc>
                <a:buFont typeface="Arial"/>
                <a:buChar char="•"/>
              </a:pPr>
              <a:r>
                <a:rPr lang="en-US" sz="2799" dirty="0" err="1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沙烏地阿拉伯</a:t>
              </a:r>
              <a:r>
                <a:rPr lang="en-US" sz="2799" dirty="0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 (Saudi Arabia)</a:t>
              </a:r>
            </a:p>
            <a:p>
              <a:pPr marL="604519" lvl="1" indent="-302260" algn="l">
                <a:lnSpc>
                  <a:spcPts val="3863"/>
                </a:lnSpc>
                <a:buFont typeface="Arial"/>
                <a:buChar char="•"/>
              </a:pPr>
              <a:r>
                <a:rPr lang="en-US" sz="2799" dirty="0" err="1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尚比亞</a:t>
              </a:r>
              <a:r>
                <a:rPr lang="en-US" sz="2799" dirty="0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 (Zambia)</a:t>
              </a:r>
            </a:p>
            <a:p>
              <a:pPr algn="l">
                <a:lnSpc>
                  <a:spcPts val="3036"/>
                </a:lnSpc>
              </a:pPr>
              <a:endParaRPr lang="en-US" sz="2799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endParaRPr>
            </a:p>
            <a:p>
              <a:pPr algn="l">
                <a:lnSpc>
                  <a:spcPts val="3863"/>
                </a:lnSpc>
              </a:pPr>
              <a:endParaRPr lang="en-US" sz="2799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endParaRPr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1269482" y="987156"/>
            <a:ext cx="7874518" cy="2150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23"/>
              </a:lnSpc>
            </a:pPr>
            <a:r>
              <a:rPr lang="en-US" sz="4800" b="1" dirty="0" err="1">
                <a:solidFill>
                  <a:srgbClr val="202124"/>
                </a:solidFill>
                <a:latin typeface="Arial Bold"/>
                <a:ea typeface="Arial Bold"/>
                <a:cs typeface="Arial Bold"/>
                <a:sym typeface="Arial Bold"/>
              </a:rPr>
              <a:t>語言模型有時文不對題</a:t>
            </a:r>
            <a:r>
              <a:rPr lang="en-US" sz="4800" b="1" dirty="0">
                <a:solidFill>
                  <a:srgbClr val="202124"/>
                </a:solidFill>
                <a:latin typeface="Arial Bold"/>
                <a:ea typeface="Arial Bold"/>
                <a:cs typeface="Arial Bold"/>
                <a:sym typeface="Arial Bold"/>
              </a:rPr>
              <a:t>...</a:t>
            </a:r>
          </a:p>
          <a:p>
            <a:pPr algn="l">
              <a:lnSpc>
                <a:spcPts val="6623"/>
              </a:lnSpc>
            </a:pPr>
            <a:r>
              <a:rPr lang="en-US" sz="4800" b="1" dirty="0" err="1">
                <a:solidFill>
                  <a:srgbClr val="202124"/>
                </a:solidFill>
                <a:latin typeface="Arial Bold"/>
                <a:ea typeface="Arial Bold"/>
                <a:cs typeface="Arial Bold"/>
                <a:sym typeface="Arial Bold"/>
              </a:rPr>
              <a:t>或在胡說八道</a:t>
            </a:r>
            <a:r>
              <a:rPr lang="zh-TW" altLang="en-US" sz="4800" b="1" dirty="0">
                <a:solidFill>
                  <a:srgbClr val="202124"/>
                </a:solidFill>
                <a:latin typeface="Arial Bold"/>
                <a:ea typeface="Arial Bold"/>
                <a:cs typeface="Arial Bold"/>
                <a:sym typeface="Arial Bold"/>
              </a:rPr>
              <a:t> ？</a:t>
            </a:r>
            <a:endParaRPr lang="en-US" sz="4800" b="1" dirty="0">
              <a:solidFill>
                <a:srgbClr val="202124"/>
              </a:solidFill>
              <a:latin typeface="Arial Bold"/>
              <a:ea typeface="Arial Bold"/>
              <a:cs typeface="Arial Bold"/>
              <a:sym typeface="Arial Bold"/>
            </a:endParaRPr>
          </a:p>
          <a:p>
            <a:pPr algn="l">
              <a:lnSpc>
                <a:spcPts val="3863"/>
              </a:lnSpc>
            </a:pPr>
            <a:r>
              <a:rPr lang="en-US" sz="2799" b="1" dirty="0">
                <a:solidFill>
                  <a:srgbClr val="202124"/>
                </a:solidFill>
                <a:latin typeface="Arial Bold"/>
                <a:ea typeface="Arial Bold"/>
                <a:cs typeface="Arial Bold"/>
                <a:sym typeface="Arial Bold"/>
              </a:rPr>
              <a:t>(</a:t>
            </a:r>
            <a:r>
              <a:rPr lang="en-US" sz="2799" b="1" dirty="0" err="1">
                <a:solidFill>
                  <a:srgbClr val="202124"/>
                </a:solidFill>
                <a:latin typeface="Arial Bold"/>
                <a:ea typeface="Arial Bold"/>
                <a:cs typeface="Arial Bold"/>
                <a:sym typeface="Arial Bold"/>
              </a:rPr>
              <a:t>機器幻覺</a:t>
            </a:r>
            <a:r>
              <a:rPr lang="en-US" sz="2799" b="1" dirty="0">
                <a:solidFill>
                  <a:srgbClr val="202124"/>
                </a:solidFill>
                <a:latin typeface="Arial Bold"/>
                <a:ea typeface="Arial Bold"/>
                <a:cs typeface="Arial Bold"/>
                <a:sym typeface="Arial Bold"/>
              </a:rPr>
              <a:t>-Hallucinations)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8799944" y="2304529"/>
            <a:ext cx="6749492" cy="1099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08"/>
              </a:lnSpc>
            </a:pPr>
            <a:r>
              <a:rPr lang="en-US" sz="3200">
                <a:solidFill>
                  <a:srgbClr val="4285F4"/>
                </a:solidFill>
                <a:latin typeface="Arimo"/>
                <a:ea typeface="Arimo"/>
                <a:cs typeface="Arimo"/>
                <a:sym typeface="Arimo"/>
              </a:rPr>
              <a:t>Prompt</a:t>
            </a:r>
          </a:p>
          <a:p>
            <a:pPr algn="l">
              <a:lnSpc>
                <a:spcPts val="4031"/>
              </a:lnSpc>
            </a:pPr>
            <a:r>
              <a:rPr lang="en-US" sz="2799">
                <a:solidFill>
                  <a:srgbClr val="434343"/>
                </a:solidFill>
                <a:latin typeface="Arimo"/>
                <a:ea typeface="Arimo"/>
                <a:cs typeface="Arimo"/>
                <a:sym typeface="Arimo"/>
              </a:rPr>
              <a:t>請給我五個名字開頭是"Sh"的國家</a:t>
            </a:r>
          </a:p>
        </p:txBody>
      </p:sp>
      <p:sp>
        <p:nvSpPr>
          <p:cNvPr id="28" name="Freeform 8">
            <a:extLst>
              <a:ext uri="{FF2B5EF4-FFF2-40B4-BE49-F238E27FC236}">
                <a16:creationId xmlns:a16="http://schemas.microsoft.com/office/drawing/2014/main" id="{8A229297-BF30-97F6-57D3-15A0BF0150FE}"/>
              </a:ext>
            </a:extLst>
          </p:cNvPr>
          <p:cNvSpPr/>
          <p:nvPr/>
        </p:nvSpPr>
        <p:spPr>
          <a:xfrm>
            <a:off x="82688" y="9110861"/>
            <a:ext cx="3975325" cy="972620"/>
          </a:xfrm>
          <a:custGeom>
            <a:avLst/>
            <a:gdLst/>
            <a:ahLst/>
            <a:cxnLst/>
            <a:rect l="l" t="t" r="r" b="b"/>
            <a:pathLst>
              <a:path w="1415854" h="346409">
                <a:moveTo>
                  <a:pt x="173205" y="0"/>
                </a:moveTo>
                <a:lnTo>
                  <a:pt x="1242650" y="0"/>
                </a:lnTo>
                <a:cubicBezTo>
                  <a:pt x="1338308" y="0"/>
                  <a:pt x="1415854" y="77546"/>
                  <a:pt x="1415854" y="173205"/>
                </a:cubicBezTo>
                <a:lnTo>
                  <a:pt x="1415854" y="173205"/>
                </a:lnTo>
                <a:cubicBezTo>
                  <a:pt x="1415854" y="219141"/>
                  <a:pt x="1397606" y="263197"/>
                  <a:pt x="1365124" y="295679"/>
                </a:cubicBezTo>
                <a:cubicBezTo>
                  <a:pt x="1332642" y="328161"/>
                  <a:pt x="1288586" y="346409"/>
                  <a:pt x="1242650" y="346409"/>
                </a:cubicBezTo>
                <a:lnTo>
                  <a:pt x="173205" y="346409"/>
                </a:lnTo>
                <a:cubicBezTo>
                  <a:pt x="77546" y="346409"/>
                  <a:pt x="0" y="268863"/>
                  <a:pt x="0" y="173205"/>
                </a:cubicBezTo>
                <a:lnTo>
                  <a:pt x="0" y="173205"/>
                </a:lnTo>
                <a:cubicBezTo>
                  <a:pt x="0" y="77546"/>
                  <a:pt x="77546" y="0"/>
                  <a:pt x="173205" y="0"/>
                </a:cubicBezTo>
                <a:close/>
              </a:path>
            </a:pathLst>
          </a:custGeom>
          <a:solidFill>
            <a:srgbClr val="000000">
              <a:alpha val="80000"/>
            </a:srgbClr>
          </a:solidFill>
        </p:spPr>
        <p:txBody>
          <a:bodyPr/>
          <a:lstStyle/>
          <a:p>
            <a:endParaRPr lang="zh-TW" altLang="en-US"/>
          </a:p>
        </p:txBody>
      </p:sp>
      <p:sp>
        <p:nvSpPr>
          <p:cNvPr id="29" name="Freeform 10">
            <a:extLst>
              <a:ext uri="{FF2B5EF4-FFF2-40B4-BE49-F238E27FC236}">
                <a16:creationId xmlns:a16="http://schemas.microsoft.com/office/drawing/2014/main" id="{A9F034E8-6A14-3F4C-7E82-A8CDA59F6852}"/>
              </a:ext>
            </a:extLst>
          </p:cNvPr>
          <p:cNvSpPr/>
          <p:nvPr/>
        </p:nvSpPr>
        <p:spPr>
          <a:xfrm>
            <a:off x="1580543" y="9138099"/>
            <a:ext cx="979613" cy="512046"/>
          </a:xfrm>
          <a:custGeom>
            <a:avLst/>
            <a:gdLst/>
            <a:ahLst/>
            <a:cxnLst/>
            <a:rect l="l" t="t" r="r" b="b"/>
            <a:pathLst>
              <a:path w="1306150" h="682728">
                <a:moveTo>
                  <a:pt x="0" y="0"/>
                </a:moveTo>
                <a:lnTo>
                  <a:pt x="1306150" y="0"/>
                </a:lnTo>
                <a:lnTo>
                  <a:pt x="1306150" y="682728"/>
                </a:lnTo>
                <a:lnTo>
                  <a:pt x="0" y="68272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09092" t="-22874" r="-108814" b="-181225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0" name="TextBox 11">
            <a:extLst>
              <a:ext uri="{FF2B5EF4-FFF2-40B4-BE49-F238E27FC236}">
                <a16:creationId xmlns:a16="http://schemas.microsoft.com/office/drawing/2014/main" id="{5EF3DD46-77F0-AADD-03BC-76D8138962AE}"/>
              </a:ext>
            </a:extLst>
          </p:cNvPr>
          <p:cNvSpPr txBox="1"/>
          <p:nvPr/>
        </p:nvSpPr>
        <p:spPr>
          <a:xfrm>
            <a:off x="405599" y="9863226"/>
            <a:ext cx="3329502" cy="2004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3"/>
              </a:lnSpc>
            </a:pPr>
            <a:r>
              <a:rPr lang="en-US" sz="1202" b="1">
                <a:solidFill>
                  <a:srgbClr val="4285F4"/>
                </a:solidFill>
                <a:latin typeface="DM Sans Bold"/>
                <a:ea typeface="DM Sans Bold"/>
                <a:cs typeface="DM Sans Bold"/>
                <a:sym typeface="DM Sans Bold"/>
              </a:rPr>
              <a:t>On Campus</a:t>
            </a:r>
            <a:r>
              <a:rPr lang="en-US" sz="1202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‧ National Sun Yat-sen University</a:t>
            </a:r>
          </a:p>
        </p:txBody>
      </p:sp>
      <p:sp>
        <p:nvSpPr>
          <p:cNvPr id="31" name="TextBox 12">
            <a:extLst>
              <a:ext uri="{FF2B5EF4-FFF2-40B4-BE49-F238E27FC236}">
                <a16:creationId xmlns:a16="http://schemas.microsoft.com/office/drawing/2014/main" id="{B05A1674-4D7B-DBEE-7D2F-F3CA9DCD23D1}"/>
              </a:ext>
            </a:extLst>
          </p:cNvPr>
          <p:cNvSpPr txBox="1"/>
          <p:nvPr/>
        </p:nvSpPr>
        <p:spPr>
          <a:xfrm>
            <a:off x="405599" y="9599462"/>
            <a:ext cx="3329502" cy="285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38"/>
              </a:lnSpc>
            </a:pPr>
            <a:r>
              <a:rPr lang="en-US" sz="174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Google Developer Groups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3">
            <a:extLst>
              <a:ext uri="{FF2B5EF4-FFF2-40B4-BE49-F238E27FC236}">
                <a16:creationId xmlns:a16="http://schemas.microsoft.com/office/drawing/2014/main" id="{FCB81A57-644D-C039-2CFF-71C96D755177}"/>
              </a:ext>
            </a:extLst>
          </p:cNvPr>
          <p:cNvSpPr/>
          <p:nvPr/>
        </p:nvSpPr>
        <p:spPr>
          <a:xfrm>
            <a:off x="0" y="0"/>
            <a:ext cx="18287999" cy="10287000"/>
          </a:xfrm>
          <a:custGeom>
            <a:avLst/>
            <a:gdLst/>
            <a:ahLst/>
            <a:cxnLst/>
            <a:rect l="l" t="t" r="r" b="b"/>
            <a:pathLst>
              <a:path w="18288000" h="16007504">
                <a:moveTo>
                  <a:pt x="0" y="0"/>
                </a:moveTo>
                <a:lnTo>
                  <a:pt x="18288000" y="0"/>
                </a:lnTo>
                <a:lnTo>
                  <a:pt x="18288000" y="16007505"/>
                </a:lnTo>
                <a:lnTo>
                  <a:pt x="0" y="1600750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1" t="-52116" r="-1" b="-25661"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4" name="Group 4"/>
          <p:cNvGrpSpPr/>
          <p:nvPr/>
        </p:nvGrpSpPr>
        <p:grpSpPr>
          <a:xfrm>
            <a:off x="1028700" y="881261"/>
            <a:ext cx="16230600" cy="8229600"/>
            <a:chOff x="0" y="0"/>
            <a:chExt cx="4450555" cy="225662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450555" cy="2256620"/>
            </a:xfrm>
            <a:custGeom>
              <a:avLst/>
              <a:gdLst/>
              <a:ahLst/>
              <a:cxnLst/>
              <a:rect l="l" t="t" r="r" b="b"/>
              <a:pathLst>
                <a:path w="4450555" h="2256620">
                  <a:moveTo>
                    <a:pt x="0" y="0"/>
                  </a:moveTo>
                  <a:lnTo>
                    <a:pt x="4450555" y="0"/>
                  </a:lnTo>
                  <a:lnTo>
                    <a:pt x="4450555" y="2256620"/>
                  </a:lnTo>
                  <a:lnTo>
                    <a:pt x="0" y="2256620"/>
                  </a:lnTo>
                  <a:close/>
                </a:path>
              </a:pathLst>
            </a:custGeom>
            <a:solidFill>
              <a:srgbClr val="FFFFFF">
                <a:alpha val="89804"/>
              </a:srgbClr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57150"/>
              <a:ext cx="4450555" cy="23137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1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82688" y="9110861"/>
            <a:ext cx="3975325" cy="972620"/>
            <a:chOff x="0" y="0"/>
            <a:chExt cx="1415854" cy="34640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415854" cy="346409"/>
            </a:xfrm>
            <a:custGeom>
              <a:avLst/>
              <a:gdLst/>
              <a:ahLst/>
              <a:cxnLst/>
              <a:rect l="l" t="t" r="r" b="b"/>
              <a:pathLst>
                <a:path w="1415854" h="346409">
                  <a:moveTo>
                    <a:pt x="173205" y="0"/>
                  </a:moveTo>
                  <a:lnTo>
                    <a:pt x="1242650" y="0"/>
                  </a:lnTo>
                  <a:cubicBezTo>
                    <a:pt x="1338308" y="0"/>
                    <a:pt x="1415854" y="77546"/>
                    <a:pt x="1415854" y="173205"/>
                  </a:cubicBezTo>
                  <a:lnTo>
                    <a:pt x="1415854" y="173205"/>
                  </a:lnTo>
                  <a:cubicBezTo>
                    <a:pt x="1415854" y="219141"/>
                    <a:pt x="1397606" y="263197"/>
                    <a:pt x="1365124" y="295679"/>
                  </a:cubicBezTo>
                  <a:cubicBezTo>
                    <a:pt x="1332642" y="328161"/>
                    <a:pt x="1288586" y="346409"/>
                    <a:pt x="1242650" y="346409"/>
                  </a:cubicBezTo>
                  <a:lnTo>
                    <a:pt x="173205" y="346409"/>
                  </a:lnTo>
                  <a:cubicBezTo>
                    <a:pt x="77546" y="346409"/>
                    <a:pt x="0" y="268863"/>
                    <a:pt x="0" y="173205"/>
                  </a:cubicBezTo>
                  <a:lnTo>
                    <a:pt x="0" y="173205"/>
                  </a:lnTo>
                  <a:cubicBezTo>
                    <a:pt x="0" y="77546"/>
                    <a:pt x="77546" y="0"/>
                    <a:pt x="173205" y="0"/>
                  </a:cubicBezTo>
                  <a:close/>
                </a:path>
              </a:pathLst>
            </a:custGeom>
            <a:solidFill>
              <a:srgbClr val="000000">
                <a:alpha val="80000"/>
              </a:srgbClr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57150"/>
              <a:ext cx="1415854" cy="403559"/>
            </a:xfrm>
            <a:prstGeom prst="rect">
              <a:avLst/>
            </a:prstGeom>
          </p:spPr>
          <p:txBody>
            <a:bodyPr lIns="39111" tIns="39111" rIns="39111" bIns="39111" rtlCol="0" anchor="ctr"/>
            <a:lstStyle/>
            <a:p>
              <a:pPr algn="ctr">
                <a:lnSpc>
                  <a:spcPts val="3920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580543" y="9138099"/>
            <a:ext cx="979613" cy="512046"/>
          </a:xfrm>
          <a:custGeom>
            <a:avLst/>
            <a:gdLst/>
            <a:ahLst/>
            <a:cxnLst/>
            <a:rect l="l" t="t" r="r" b="b"/>
            <a:pathLst>
              <a:path w="1306150" h="682728">
                <a:moveTo>
                  <a:pt x="0" y="0"/>
                </a:moveTo>
                <a:lnTo>
                  <a:pt x="1306150" y="0"/>
                </a:lnTo>
                <a:lnTo>
                  <a:pt x="1306150" y="682728"/>
                </a:lnTo>
                <a:lnTo>
                  <a:pt x="0" y="68272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09092" t="-22874" r="-108814" b="-181225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1" name="TextBox 11"/>
          <p:cNvSpPr txBox="1"/>
          <p:nvPr/>
        </p:nvSpPr>
        <p:spPr>
          <a:xfrm>
            <a:off x="405599" y="9863226"/>
            <a:ext cx="3329502" cy="2004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3"/>
              </a:lnSpc>
            </a:pPr>
            <a:r>
              <a:rPr lang="en-US" sz="1202" b="1">
                <a:solidFill>
                  <a:srgbClr val="4285F4"/>
                </a:solidFill>
                <a:latin typeface="DM Sans Bold"/>
                <a:ea typeface="DM Sans Bold"/>
                <a:cs typeface="DM Sans Bold"/>
                <a:sym typeface="DM Sans Bold"/>
              </a:rPr>
              <a:t>On Campus</a:t>
            </a:r>
            <a:r>
              <a:rPr lang="en-US" sz="1202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‧ National Sun Yat-sen University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05599" y="9599462"/>
            <a:ext cx="3329502" cy="285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38"/>
              </a:lnSpc>
            </a:pPr>
            <a:r>
              <a:rPr lang="en-US" sz="174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Google Developer Groups</a:t>
            </a:r>
          </a:p>
        </p:txBody>
      </p:sp>
      <p:graphicFrame>
        <p:nvGraphicFramePr>
          <p:cNvPr id="14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5095155"/>
              </p:ext>
            </p:extLst>
          </p:nvPr>
        </p:nvGraphicFramePr>
        <p:xfrm>
          <a:off x="1276823" y="2993281"/>
          <a:ext cx="15715212" cy="5457825"/>
        </p:xfrm>
        <a:graphic>
          <a:graphicData uri="http://schemas.openxmlformats.org/drawingml/2006/table">
            <a:tbl>
              <a:tblPr/>
              <a:tblGrid>
                <a:gridCol w="54075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339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737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456063"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799">
                          <a:solidFill>
                            <a:srgbClr val="0957D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微調</a:t>
                      </a:r>
                      <a:endParaRPr lang="en-US" sz="1100"/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799">
                          <a:solidFill>
                            <a:srgbClr val="0957D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(Fine-Tuning)</a:t>
                      </a:r>
                    </a:p>
                  </a:txBody>
                  <a:tcPr marL="190500" marR="190500" marT="190500" marB="190500" anchor="ctr">
                    <a:lnL w="66675" cap="flat" cmpd="sng" algn="ctr">
                      <a:solidFill>
                        <a:srgbClr val="1314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6675" cap="flat" cmpd="sng" algn="ctr">
                      <a:solidFill>
                        <a:srgbClr val="1314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6675" cap="flat" cmpd="sng" algn="ctr">
                      <a:solidFill>
                        <a:srgbClr val="1314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6675" cap="flat" cmpd="sng" algn="ctr">
                      <a:solidFill>
                        <a:srgbClr val="1314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799">
                          <a:solidFill>
                            <a:srgbClr val="0957D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人為查驗</a:t>
                      </a:r>
                      <a:endParaRPr lang="en-US" sz="1100"/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799">
                          <a:solidFill>
                            <a:srgbClr val="0957D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(Make Humans Check)</a:t>
                      </a:r>
                    </a:p>
                  </a:txBody>
                  <a:tcPr marL="190500" marR="190500" marT="190500" marB="190500" anchor="ctr">
                    <a:lnL w="66675" cap="flat" cmpd="sng" algn="ctr">
                      <a:solidFill>
                        <a:srgbClr val="1314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6675" cap="flat" cmpd="sng" algn="ctr">
                      <a:solidFill>
                        <a:srgbClr val="1314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6675" cap="flat" cmpd="sng" algn="ctr">
                      <a:solidFill>
                        <a:srgbClr val="1314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6675" cap="flat" cmpd="sng" algn="ctr">
                      <a:solidFill>
                        <a:srgbClr val="1314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799">
                          <a:solidFill>
                            <a:srgbClr val="0957D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提示工程</a:t>
                      </a:r>
                      <a:endParaRPr lang="en-US" sz="1100"/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799">
                          <a:solidFill>
                            <a:srgbClr val="0957D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(Prompt Engineering)</a:t>
                      </a:r>
                    </a:p>
                  </a:txBody>
                  <a:tcPr marL="190500" marR="190500" marT="190500" marB="190500" anchor="ctr">
                    <a:lnL w="66675" cap="flat" cmpd="sng" algn="ctr">
                      <a:solidFill>
                        <a:srgbClr val="1314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6675" cap="flat" cmpd="sng" algn="ctr">
                      <a:solidFill>
                        <a:srgbClr val="1314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6675" cap="flat" cmpd="sng" algn="ctr">
                      <a:solidFill>
                        <a:srgbClr val="1314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6675" cap="flat" cmpd="sng" algn="ctr">
                      <a:solidFill>
                        <a:srgbClr val="1314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01762">
                <a:tc>
                  <a:txBody>
                    <a:bodyPr/>
                    <a:lstStyle/>
                    <a:p>
                      <a:pPr algn="l">
                        <a:lnSpc>
                          <a:spcPts val="3600"/>
                        </a:lnSpc>
                        <a:defRPr/>
                      </a:pPr>
                      <a:r>
                        <a:rPr lang="en-US" sz="2400" dirty="0" err="1">
                          <a:solidFill>
                            <a:srgbClr val="131416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使用範例輸出輸入的方式來「教育」我們的模型</a:t>
                      </a:r>
                      <a:endParaRPr lang="en-US" sz="1100" dirty="0"/>
                    </a:p>
                    <a:p>
                      <a:pPr algn="l">
                        <a:lnSpc>
                          <a:spcPts val="3744"/>
                        </a:lnSpc>
                      </a:pPr>
                      <a:endParaRPr lang="en-US" sz="1100" dirty="0"/>
                    </a:p>
                    <a:p>
                      <a:pPr algn="l">
                        <a:lnSpc>
                          <a:spcPts val="3744"/>
                        </a:lnSpc>
                      </a:pPr>
                      <a:endParaRPr lang="en-US" sz="1100" dirty="0"/>
                    </a:p>
                    <a:p>
                      <a:pPr marL="598170" lvl="1" indent="-299085" algn="l">
                        <a:lnSpc>
                          <a:spcPts val="3744"/>
                        </a:lnSpc>
                        <a:buFont typeface="Arial"/>
                        <a:buChar char="•"/>
                      </a:pPr>
                      <a:r>
                        <a:rPr lang="en-US" sz="2400" dirty="0" err="1">
                          <a:solidFill>
                            <a:srgbClr val="FF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需要準備大量範例資料</a:t>
                      </a:r>
                      <a:endParaRPr lang="en-US" sz="2400" dirty="0">
                        <a:solidFill>
                          <a:srgbClr val="FF0000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  <a:p>
                      <a:pPr marL="598018" lvl="1" indent="-299009" algn="l">
                        <a:lnSpc>
                          <a:spcPts val="3744"/>
                        </a:lnSpc>
                        <a:buFont typeface="Arial"/>
                        <a:buChar char="•"/>
                      </a:pPr>
                      <a:r>
                        <a:rPr lang="en-US" sz="2400" dirty="0" err="1">
                          <a:solidFill>
                            <a:srgbClr val="FF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成本需求高</a:t>
                      </a:r>
                      <a:endParaRPr lang="en-US" sz="2400" dirty="0">
                        <a:solidFill>
                          <a:srgbClr val="FF0000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  <a:p>
                      <a:pPr marL="598170" lvl="1" indent="-299085" algn="l">
                        <a:lnSpc>
                          <a:spcPts val="3744"/>
                        </a:lnSpc>
                        <a:buFont typeface="Arial"/>
                        <a:buChar char="•"/>
                      </a:pPr>
                      <a:r>
                        <a:rPr lang="en-US" sz="2400" dirty="0" err="1">
                          <a:solidFill>
                            <a:srgbClr val="FF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成效有限</a:t>
                      </a:r>
                      <a:endParaRPr lang="en-US" sz="2400" dirty="0">
                        <a:solidFill>
                          <a:srgbClr val="FF0000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L="190500" marR="190500" marT="190500" marB="190500" anchor="ctr">
                    <a:lnL w="66675" cap="flat" cmpd="sng" algn="ctr">
                      <a:solidFill>
                        <a:srgbClr val="1314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6675" cap="flat" cmpd="sng" algn="ctr">
                      <a:solidFill>
                        <a:srgbClr val="1314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6675" cap="flat" cmpd="sng" algn="ctr">
                      <a:solidFill>
                        <a:srgbClr val="1314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6675" cap="flat" cmpd="sng" algn="ctr">
                      <a:solidFill>
                        <a:srgbClr val="1314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600"/>
                        </a:lnSpc>
                        <a:defRPr/>
                      </a:pPr>
                      <a:r>
                        <a:rPr lang="en-US" sz="2400" dirty="0" err="1">
                          <a:solidFill>
                            <a:srgbClr val="363A3D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透過真人檢查的方式，確保模型輸出給使用者的資料都經過人為檢查</a:t>
                      </a:r>
                      <a:endParaRPr lang="en-US" sz="1100" dirty="0"/>
                    </a:p>
                    <a:p>
                      <a:pPr algn="l">
                        <a:lnSpc>
                          <a:spcPts val="4367"/>
                        </a:lnSpc>
                      </a:pPr>
                      <a:endParaRPr lang="en-US" sz="1100" dirty="0"/>
                    </a:p>
                    <a:p>
                      <a:pPr algn="l">
                        <a:lnSpc>
                          <a:spcPts val="4367"/>
                        </a:lnSpc>
                      </a:pPr>
                      <a:endParaRPr lang="en-US" sz="1100" dirty="0"/>
                    </a:p>
                    <a:p>
                      <a:pPr marL="598170" lvl="1" indent="-299085" algn="l">
                        <a:lnSpc>
                          <a:spcPts val="3744"/>
                        </a:lnSpc>
                        <a:buFont typeface="Arial"/>
                        <a:buChar char="•"/>
                      </a:pPr>
                      <a:r>
                        <a:rPr lang="en-US" sz="2400" dirty="0" err="1">
                          <a:solidFill>
                            <a:srgbClr val="FF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反應性極差、成本需求極高</a:t>
                      </a:r>
                      <a:endParaRPr lang="en-US" sz="2400" dirty="0">
                        <a:solidFill>
                          <a:srgbClr val="FF0000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  <a:p>
                      <a:pPr marL="598170" lvl="1" indent="-299085" algn="l">
                        <a:lnSpc>
                          <a:spcPts val="3744"/>
                        </a:lnSpc>
                        <a:buFont typeface="Arial"/>
                        <a:buChar char="•"/>
                      </a:pPr>
                      <a:r>
                        <a:rPr lang="en-US" sz="2400" dirty="0" err="1">
                          <a:solidFill>
                            <a:srgbClr val="FF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潛在人為疏失風險</a:t>
                      </a:r>
                      <a:endParaRPr lang="en-US" sz="2400" dirty="0">
                        <a:solidFill>
                          <a:srgbClr val="FF0000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  <a:p>
                      <a:pPr marL="697865" lvl="1" indent="-348932" algn="l">
                        <a:lnSpc>
                          <a:spcPts val="4367"/>
                        </a:lnSpc>
                      </a:pPr>
                      <a:endParaRPr lang="en-US" sz="2400" dirty="0">
                        <a:solidFill>
                          <a:srgbClr val="FF0000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L="190500" marR="190500" marT="190500" marB="190500" anchor="ctr">
                    <a:lnL w="66675" cap="flat" cmpd="sng" algn="ctr">
                      <a:solidFill>
                        <a:srgbClr val="1314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6675" cap="flat" cmpd="sng" algn="ctr">
                      <a:solidFill>
                        <a:srgbClr val="1314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6675" cap="flat" cmpd="sng" algn="ctr">
                      <a:solidFill>
                        <a:srgbClr val="1314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6675" cap="flat" cmpd="sng" algn="ctr">
                      <a:solidFill>
                        <a:srgbClr val="1314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744"/>
                        </a:lnSpc>
                        <a:defRPr/>
                      </a:pPr>
                      <a:r>
                        <a:rPr lang="en-US" sz="2400" dirty="0" err="1">
                          <a:solidFill>
                            <a:srgbClr val="131416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透過預先的提示，來規範模型的未來回答方向</a:t>
                      </a:r>
                      <a:endParaRPr lang="en-US" sz="1100" dirty="0"/>
                    </a:p>
                    <a:p>
                      <a:pPr algn="l">
                        <a:lnSpc>
                          <a:spcPts val="3744"/>
                        </a:lnSpc>
                      </a:pPr>
                      <a:endParaRPr lang="en-US" sz="1100" dirty="0"/>
                    </a:p>
                    <a:p>
                      <a:pPr marL="598170" lvl="1" indent="-299085" algn="l">
                        <a:lnSpc>
                          <a:spcPts val="3744"/>
                        </a:lnSpc>
                        <a:buFont typeface="Arial"/>
                        <a:buChar char="•"/>
                      </a:pPr>
                      <a:r>
                        <a:rPr lang="en-US" sz="2400" dirty="0" err="1">
                          <a:solidFill>
                            <a:srgbClr val="FF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只能透過訓練資料作調整</a:t>
                      </a:r>
                      <a:endParaRPr lang="en-US" sz="2400" dirty="0">
                        <a:solidFill>
                          <a:srgbClr val="FF0000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  <a:p>
                      <a:pPr marL="598170" lvl="1" indent="-299085" algn="l">
                        <a:lnSpc>
                          <a:spcPts val="3744"/>
                        </a:lnSpc>
                        <a:buFont typeface="Arial"/>
                        <a:buChar char="•"/>
                      </a:pPr>
                      <a:r>
                        <a:rPr lang="en-US" sz="2400" dirty="0" err="1">
                          <a:solidFill>
                            <a:srgbClr val="FF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可能面臨Token</a:t>
                      </a:r>
                      <a:r>
                        <a:rPr lang="en-US" sz="2400" dirty="0">
                          <a:solidFill>
                            <a:srgbClr val="FF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 </a:t>
                      </a:r>
                      <a:r>
                        <a:rPr lang="en-US" sz="2400" dirty="0" err="1">
                          <a:solidFill>
                            <a:srgbClr val="FF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限制</a:t>
                      </a:r>
                      <a:endParaRPr lang="en-US" sz="2400" dirty="0">
                        <a:solidFill>
                          <a:srgbClr val="FF0000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  <a:p>
                      <a:pPr marL="598018" lvl="1" indent="-299009" algn="l">
                        <a:lnSpc>
                          <a:spcPts val="3744"/>
                        </a:lnSpc>
                        <a:buFont typeface="Arial"/>
                        <a:buChar char="•"/>
                      </a:pPr>
                      <a:r>
                        <a:rPr lang="en-US" sz="2400" dirty="0" err="1">
                          <a:solidFill>
                            <a:srgbClr val="FF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容易受到上下文影響</a:t>
                      </a:r>
                      <a:endParaRPr lang="en-US" sz="2400" dirty="0">
                        <a:solidFill>
                          <a:srgbClr val="FF0000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  <a:p>
                      <a:pPr marL="598170" lvl="1" indent="-299085" algn="l">
                        <a:lnSpc>
                          <a:spcPts val="3744"/>
                        </a:lnSpc>
                        <a:buFont typeface="Arial"/>
                        <a:buChar char="•"/>
                      </a:pPr>
                      <a:r>
                        <a:rPr lang="en-US" sz="2400" dirty="0" err="1">
                          <a:solidFill>
                            <a:srgbClr val="FF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不符合成本效益</a:t>
                      </a:r>
                      <a:r>
                        <a:rPr lang="en-US" sz="2400" dirty="0">
                          <a:solidFill>
                            <a:srgbClr val="FF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:  </a:t>
                      </a:r>
                      <a:r>
                        <a:rPr lang="en-US" sz="2400" dirty="0" err="1">
                          <a:solidFill>
                            <a:srgbClr val="FF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花費</a:t>
                      </a:r>
                      <a:r>
                        <a:rPr lang="en-US" sz="2400" dirty="0">
                          <a:solidFill>
                            <a:srgbClr val="FF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/</a:t>
                      </a:r>
                      <a:r>
                        <a:rPr lang="en-US" sz="2400" dirty="0" err="1">
                          <a:solidFill>
                            <a:srgbClr val="FF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成效</a:t>
                      </a:r>
                      <a:endParaRPr lang="en-US" sz="2400" dirty="0">
                        <a:solidFill>
                          <a:srgbClr val="FF0000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L="190500" marR="190500" marT="190500" marB="190500" anchor="ctr">
                    <a:lnL w="66675" cap="flat" cmpd="sng" algn="ctr">
                      <a:solidFill>
                        <a:srgbClr val="1314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6675" cap="flat" cmpd="sng" algn="ctr">
                      <a:solidFill>
                        <a:srgbClr val="1314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6675" cap="flat" cmpd="sng" algn="ctr">
                      <a:solidFill>
                        <a:srgbClr val="1314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6675" cap="flat" cmpd="sng" algn="ctr">
                      <a:solidFill>
                        <a:srgbClr val="1314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5" name="TextBox 15"/>
          <p:cNvSpPr txBox="1"/>
          <p:nvPr/>
        </p:nvSpPr>
        <p:spPr>
          <a:xfrm>
            <a:off x="1276823" y="1061654"/>
            <a:ext cx="12362775" cy="14427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59"/>
              </a:lnSpc>
            </a:pPr>
            <a:r>
              <a:rPr lang="en-US" sz="4800" b="1" dirty="0" err="1">
                <a:solidFill>
                  <a:srgbClr val="202124"/>
                </a:solidFill>
                <a:latin typeface="Arial Bold"/>
                <a:ea typeface="Arial Bold"/>
                <a:cs typeface="Arial Bold"/>
                <a:sym typeface="Arial Bold"/>
              </a:rPr>
              <a:t>調教模型</a:t>
            </a:r>
            <a:endParaRPr lang="en-US" sz="4800" b="1" dirty="0">
              <a:solidFill>
                <a:srgbClr val="202124"/>
              </a:solidFill>
              <a:latin typeface="Arial Bold"/>
              <a:ea typeface="Arial Bold"/>
              <a:cs typeface="Arial Bold"/>
              <a:sym typeface="Arial Bold"/>
            </a:endParaRPr>
          </a:p>
          <a:p>
            <a:pPr algn="l">
              <a:lnSpc>
                <a:spcPts val="5759"/>
              </a:lnSpc>
            </a:pPr>
            <a:r>
              <a:rPr lang="en-US" sz="4800" b="1" dirty="0" err="1">
                <a:solidFill>
                  <a:srgbClr val="202124"/>
                </a:solidFill>
                <a:latin typeface="Arial Bold"/>
                <a:ea typeface="Arial Bold"/>
                <a:cs typeface="Arial Bold"/>
                <a:sym typeface="Arial Bold"/>
              </a:rPr>
              <a:t>來讓模型的回答更加準確</a:t>
            </a:r>
            <a:endParaRPr lang="en-US" sz="4800" b="1" dirty="0">
              <a:solidFill>
                <a:srgbClr val="202124"/>
              </a:solidFill>
              <a:latin typeface="Arial Bold"/>
              <a:ea typeface="Arial Bold"/>
              <a:cs typeface="Arial Bold"/>
              <a:sym typeface="Arial Bo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3">
            <a:extLst>
              <a:ext uri="{FF2B5EF4-FFF2-40B4-BE49-F238E27FC236}">
                <a16:creationId xmlns:a16="http://schemas.microsoft.com/office/drawing/2014/main" id="{7BB3BA72-B286-2E70-9995-69BB423713D3}"/>
              </a:ext>
            </a:extLst>
          </p:cNvPr>
          <p:cNvSpPr/>
          <p:nvPr/>
        </p:nvSpPr>
        <p:spPr>
          <a:xfrm>
            <a:off x="0" y="0"/>
            <a:ext cx="18287999" cy="10287000"/>
          </a:xfrm>
          <a:custGeom>
            <a:avLst/>
            <a:gdLst/>
            <a:ahLst/>
            <a:cxnLst/>
            <a:rect l="l" t="t" r="r" b="b"/>
            <a:pathLst>
              <a:path w="18288000" h="16007504">
                <a:moveTo>
                  <a:pt x="0" y="0"/>
                </a:moveTo>
                <a:lnTo>
                  <a:pt x="18288000" y="0"/>
                </a:lnTo>
                <a:lnTo>
                  <a:pt x="18288000" y="16007505"/>
                </a:lnTo>
                <a:lnTo>
                  <a:pt x="0" y="1600750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1" t="-52116" r="-1" b="-25661"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4" name="Group 4"/>
          <p:cNvGrpSpPr/>
          <p:nvPr/>
        </p:nvGrpSpPr>
        <p:grpSpPr>
          <a:xfrm>
            <a:off x="1028700" y="881261"/>
            <a:ext cx="16230600" cy="8229600"/>
            <a:chOff x="0" y="0"/>
            <a:chExt cx="4450555" cy="225662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450555" cy="2256620"/>
            </a:xfrm>
            <a:custGeom>
              <a:avLst/>
              <a:gdLst/>
              <a:ahLst/>
              <a:cxnLst/>
              <a:rect l="l" t="t" r="r" b="b"/>
              <a:pathLst>
                <a:path w="4450555" h="2256620">
                  <a:moveTo>
                    <a:pt x="0" y="0"/>
                  </a:moveTo>
                  <a:lnTo>
                    <a:pt x="4450555" y="0"/>
                  </a:lnTo>
                  <a:lnTo>
                    <a:pt x="4450555" y="2256620"/>
                  </a:lnTo>
                  <a:lnTo>
                    <a:pt x="0" y="2256620"/>
                  </a:lnTo>
                  <a:close/>
                </a:path>
              </a:pathLst>
            </a:custGeom>
            <a:solidFill>
              <a:srgbClr val="FFFFFF">
                <a:alpha val="89804"/>
              </a:srgbClr>
            </a:solidFill>
          </p:spPr>
          <p:txBody>
            <a:bodyPr/>
            <a:lstStyle/>
            <a:p>
              <a:endParaRPr lang="zh-TW" altLang="en-US" dirty="0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57150"/>
              <a:ext cx="4450555" cy="23137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1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82688" y="9110861"/>
            <a:ext cx="3975325" cy="972620"/>
            <a:chOff x="0" y="0"/>
            <a:chExt cx="1415854" cy="34640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415854" cy="346409"/>
            </a:xfrm>
            <a:custGeom>
              <a:avLst/>
              <a:gdLst/>
              <a:ahLst/>
              <a:cxnLst/>
              <a:rect l="l" t="t" r="r" b="b"/>
              <a:pathLst>
                <a:path w="1415854" h="346409">
                  <a:moveTo>
                    <a:pt x="173205" y="0"/>
                  </a:moveTo>
                  <a:lnTo>
                    <a:pt x="1242650" y="0"/>
                  </a:lnTo>
                  <a:cubicBezTo>
                    <a:pt x="1338308" y="0"/>
                    <a:pt x="1415854" y="77546"/>
                    <a:pt x="1415854" y="173205"/>
                  </a:cubicBezTo>
                  <a:lnTo>
                    <a:pt x="1415854" y="173205"/>
                  </a:lnTo>
                  <a:cubicBezTo>
                    <a:pt x="1415854" y="219141"/>
                    <a:pt x="1397606" y="263197"/>
                    <a:pt x="1365124" y="295679"/>
                  </a:cubicBezTo>
                  <a:cubicBezTo>
                    <a:pt x="1332642" y="328161"/>
                    <a:pt x="1288586" y="346409"/>
                    <a:pt x="1242650" y="346409"/>
                  </a:cubicBezTo>
                  <a:lnTo>
                    <a:pt x="173205" y="346409"/>
                  </a:lnTo>
                  <a:cubicBezTo>
                    <a:pt x="77546" y="346409"/>
                    <a:pt x="0" y="268863"/>
                    <a:pt x="0" y="173205"/>
                  </a:cubicBezTo>
                  <a:lnTo>
                    <a:pt x="0" y="173205"/>
                  </a:lnTo>
                  <a:cubicBezTo>
                    <a:pt x="0" y="77546"/>
                    <a:pt x="77546" y="0"/>
                    <a:pt x="173205" y="0"/>
                  </a:cubicBezTo>
                  <a:close/>
                </a:path>
              </a:pathLst>
            </a:custGeom>
            <a:solidFill>
              <a:srgbClr val="000000">
                <a:alpha val="80000"/>
              </a:srgbClr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57150"/>
              <a:ext cx="1415854" cy="403559"/>
            </a:xfrm>
            <a:prstGeom prst="rect">
              <a:avLst/>
            </a:prstGeom>
          </p:spPr>
          <p:txBody>
            <a:bodyPr lIns="39111" tIns="39111" rIns="39111" bIns="39111" rtlCol="0" anchor="ctr"/>
            <a:lstStyle/>
            <a:p>
              <a:pPr algn="ctr">
                <a:lnSpc>
                  <a:spcPts val="3920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580543" y="9138099"/>
            <a:ext cx="979613" cy="512046"/>
          </a:xfrm>
          <a:custGeom>
            <a:avLst/>
            <a:gdLst/>
            <a:ahLst/>
            <a:cxnLst/>
            <a:rect l="l" t="t" r="r" b="b"/>
            <a:pathLst>
              <a:path w="1306150" h="682728">
                <a:moveTo>
                  <a:pt x="0" y="0"/>
                </a:moveTo>
                <a:lnTo>
                  <a:pt x="1306150" y="0"/>
                </a:lnTo>
                <a:lnTo>
                  <a:pt x="1306150" y="682728"/>
                </a:lnTo>
                <a:lnTo>
                  <a:pt x="0" y="68272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09092" t="-22874" r="-108814" b="-181225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1" name="TextBox 11"/>
          <p:cNvSpPr txBox="1"/>
          <p:nvPr/>
        </p:nvSpPr>
        <p:spPr>
          <a:xfrm>
            <a:off x="405599" y="9863226"/>
            <a:ext cx="3329502" cy="2004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3"/>
              </a:lnSpc>
            </a:pPr>
            <a:r>
              <a:rPr lang="en-US" sz="1202" b="1">
                <a:solidFill>
                  <a:srgbClr val="4285F4"/>
                </a:solidFill>
                <a:latin typeface="DM Sans Bold"/>
                <a:ea typeface="DM Sans Bold"/>
                <a:cs typeface="DM Sans Bold"/>
                <a:sym typeface="DM Sans Bold"/>
              </a:rPr>
              <a:t>On Campus</a:t>
            </a:r>
            <a:r>
              <a:rPr lang="en-US" sz="1202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‧ National Sun Yat-sen University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05599" y="9599462"/>
            <a:ext cx="3329502" cy="285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38"/>
              </a:lnSpc>
            </a:pPr>
            <a:r>
              <a:rPr lang="en-US" sz="174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Google Developer Groups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165795" y="3296031"/>
            <a:ext cx="13956411" cy="48173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80"/>
              </a:lnSpc>
            </a:pPr>
            <a:r>
              <a:rPr lang="en-US" sz="3600" b="1" dirty="0" err="1">
                <a:solidFill>
                  <a:srgbClr val="4A86E8"/>
                </a:solidFill>
                <a:latin typeface="Arimo Bold"/>
                <a:ea typeface="Arimo Bold"/>
                <a:cs typeface="Arimo Bold"/>
                <a:sym typeface="Arimo Bold"/>
              </a:rPr>
              <a:t>原本遇到的問題</a:t>
            </a:r>
            <a:r>
              <a:rPr lang="en-US" sz="3600" b="1" dirty="0">
                <a:solidFill>
                  <a:srgbClr val="4A86E8"/>
                </a:solidFill>
                <a:latin typeface="Arimo Bold"/>
                <a:ea typeface="Arimo Bold"/>
                <a:cs typeface="Arimo Bold"/>
                <a:sym typeface="Arimo Bold"/>
              </a:rPr>
              <a:t>:</a:t>
            </a:r>
          </a:p>
          <a:p>
            <a:pPr marL="690881" lvl="1" indent="-345440" algn="l">
              <a:lnSpc>
                <a:spcPts val="4416"/>
              </a:lnSpc>
              <a:buFont typeface="Arial"/>
              <a:buChar char="•"/>
            </a:pPr>
            <a:r>
              <a:rPr lang="en-US" sz="3200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由其他公司訓練的LLMs不會知道特定領域的知識或商業資料</a:t>
            </a:r>
            <a:endParaRPr lang="en-US" sz="3200" dirty="0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  <a:p>
            <a:pPr marL="690881" lvl="1" indent="-345440" algn="l">
              <a:lnSpc>
                <a:spcPts val="4416"/>
              </a:lnSpc>
              <a:buFont typeface="Arial"/>
              <a:buChar char="•"/>
            </a:pPr>
            <a:r>
              <a:rPr lang="en-US" sz="3200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LLMs無法用於即時資訊</a:t>
            </a:r>
            <a:r>
              <a:rPr lang="en-US" sz="32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(</a:t>
            </a:r>
            <a:r>
              <a:rPr lang="en-US" sz="3200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因為沒有受過新資料的訓練</a:t>
            </a:r>
            <a:r>
              <a:rPr lang="en-US" sz="32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)</a:t>
            </a:r>
          </a:p>
          <a:p>
            <a:pPr marL="690881" lvl="1" indent="-345440" algn="l">
              <a:lnSpc>
                <a:spcPts val="4416"/>
              </a:lnSpc>
              <a:buFont typeface="Arial"/>
              <a:buChar char="•"/>
            </a:pPr>
            <a:r>
              <a:rPr lang="en-US" sz="32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LLM  </a:t>
            </a:r>
            <a:r>
              <a:rPr lang="en-US" sz="3200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無法直接提供「領域知識參考文獻</a:t>
            </a:r>
            <a:r>
              <a:rPr lang="en-US" sz="32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」</a:t>
            </a:r>
          </a:p>
          <a:p>
            <a:pPr algn="l">
              <a:lnSpc>
                <a:spcPts val="4416"/>
              </a:lnSpc>
            </a:pPr>
            <a:endParaRPr lang="en-US" sz="3200" dirty="0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  <a:p>
            <a:pPr algn="l">
              <a:lnSpc>
                <a:spcPts val="4967"/>
              </a:lnSpc>
            </a:pPr>
            <a:r>
              <a:rPr lang="en-US" sz="3600" b="1" dirty="0" err="1">
                <a:solidFill>
                  <a:srgbClr val="4285F4"/>
                </a:solidFill>
                <a:latin typeface="Arimo Bold"/>
                <a:ea typeface="Arimo Bold"/>
                <a:cs typeface="Arimo Bold"/>
                <a:sym typeface="Arimo Bold"/>
              </a:rPr>
              <a:t>我們的解決辦法</a:t>
            </a:r>
            <a:r>
              <a:rPr lang="en-US" sz="3600" b="1" dirty="0">
                <a:solidFill>
                  <a:srgbClr val="4285F4"/>
                </a:solidFill>
                <a:latin typeface="Arimo Bold"/>
                <a:ea typeface="Arimo Bold"/>
                <a:cs typeface="Arimo Bold"/>
                <a:sym typeface="Arimo Bold"/>
              </a:rPr>
              <a:t>:</a:t>
            </a:r>
          </a:p>
          <a:p>
            <a:pPr marL="690881" lvl="1" indent="-345440" algn="l">
              <a:lnSpc>
                <a:spcPts val="4416"/>
              </a:lnSpc>
              <a:buFont typeface="Arial"/>
              <a:buChar char="•"/>
            </a:pPr>
            <a:r>
              <a:rPr lang="en-US" sz="3200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使用領域知識資料檢索系統，給</a:t>
            </a:r>
            <a:r>
              <a:rPr lang="en-US" sz="32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LLM </a:t>
            </a:r>
            <a:r>
              <a:rPr lang="en-US" sz="3200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你的專屬領域知識</a:t>
            </a:r>
            <a:endParaRPr lang="en-US" sz="3200" dirty="0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  <a:p>
            <a:pPr marL="690881" lvl="1" indent="-345440" algn="l">
              <a:lnSpc>
                <a:spcPts val="4416"/>
              </a:lnSpc>
              <a:buFont typeface="Arial"/>
              <a:buChar char="•"/>
            </a:pPr>
            <a:r>
              <a:rPr lang="en-US" sz="3200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將資料檢索系統填入即時資料，並給</a:t>
            </a:r>
            <a:r>
              <a:rPr lang="en-US" sz="32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LLM </a:t>
            </a:r>
            <a:r>
              <a:rPr lang="en-US" sz="3200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相關即時背景資訊</a:t>
            </a:r>
            <a:endParaRPr lang="en-US" sz="3200" dirty="0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269482" y="1139556"/>
            <a:ext cx="12362775" cy="1962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799" b="1">
                <a:solidFill>
                  <a:srgbClr val="131416"/>
                </a:solidFill>
                <a:latin typeface="Arimo Bold"/>
                <a:ea typeface="Arimo Bold"/>
                <a:cs typeface="Arimo Bold"/>
                <a:sym typeface="Arimo Bold"/>
              </a:rPr>
              <a:t>這時候，我們也可以使用......</a:t>
            </a:r>
          </a:p>
          <a:p>
            <a:pPr algn="l">
              <a:lnSpc>
                <a:spcPts val="7999"/>
              </a:lnSpc>
            </a:pPr>
            <a:r>
              <a:rPr lang="en-US" sz="6399" b="1">
                <a:solidFill>
                  <a:srgbClr val="131416"/>
                </a:solidFill>
                <a:latin typeface="Arimo Bold"/>
                <a:ea typeface="Arimo Bold"/>
                <a:cs typeface="Arimo Bold"/>
                <a:sym typeface="Arimo Bold"/>
              </a:rPr>
              <a:t>檢索增強生成 </a:t>
            </a:r>
          </a:p>
          <a:p>
            <a:pPr algn="l">
              <a:lnSpc>
                <a:spcPts val="4000"/>
              </a:lnSpc>
            </a:pPr>
            <a:r>
              <a:rPr lang="en-US" sz="3200" b="1">
                <a:solidFill>
                  <a:srgbClr val="131416"/>
                </a:solidFill>
                <a:latin typeface="Arimo Bold"/>
                <a:ea typeface="Arimo Bold"/>
                <a:cs typeface="Arimo Bold"/>
                <a:sym typeface="Arimo Bold"/>
              </a:rPr>
              <a:t>(RAG-Retrieval Augmented Generate)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3">
            <a:extLst>
              <a:ext uri="{FF2B5EF4-FFF2-40B4-BE49-F238E27FC236}">
                <a16:creationId xmlns:a16="http://schemas.microsoft.com/office/drawing/2014/main" id="{F807F1CE-E2B9-8417-34F9-E6C981BD29DB}"/>
              </a:ext>
            </a:extLst>
          </p:cNvPr>
          <p:cNvSpPr/>
          <p:nvPr/>
        </p:nvSpPr>
        <p:spPr>
          <a:xfrm>
            <a:off x="0" y="0"/>
            <a:ext cx="18287999" cy="10287000"/>
          </a:xfrm>
          <a:custGeom>
            <a:avLst/>
            <a:gdLst/>
            <a:ahLst/>
            <a:cxnLst/>
            <a:rect l="l" t="t" r="r" b="b"/>
            <a:pathLst>
              <a:path w="18288000" h="16007504">
                <a:moveTo>
                  <a:pt x="0" y="0"/>
                </a:moveTo>
                <a:lnTo>
                  <a:pt x="18288000" y="0"/>
                </a:lnTo>
                <a:lnTo>
                  <a:pt x="18288000" y="16007505"/>
                </a:lnTo>
                <a:lnTo>
                  <a:pt x="0" y="1600750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1" t="-52116" r="-1" b="-25661"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4" name="Group 4"/>
          <p:cNvGrpSpPr/>
          <p:nvPr/>
        </p:nvGrpSpPr>
        <p:grpSpPr>
          <a:xfrm>
            <a:off x="1028700" y="881261"/>
            <a:ext cx="16230600" cy="8229600"/>
            <a:chOff x="0" y="0"/>
            <a:chExt cx="4450555" cy="225662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450555" cy="2256620"/>
            </a:xfrm>
            <a:custGeom>
              <a:avLst/>
              <a:gdLst/>
              <a:ahLst/>
              <a:cxnLst/>
              <a:rect l="l" t="t" r="r" b="b"/>
              <a:pathLst>
                <a:path w="4450555" h="2256620">
                  <a:moveTo>
                    <a:pt x="0" y="0"/>
                  </a:moveTo>
                  <a:lnTo>
                    <a:pt x="4450555" y="0"/>
                  </a:lnTo>
                  <a:lnTo>
                    <a:pt x="4450555" y="2256620"/>
                  </a:lnTo>
                  <a:lnTo>
                    <a:pt x="0" y="2256620"/>
                  </a:lnTo>
                  <a:close/>
                </a:path>
              </a:pathLst>
            </a:custGeom>
            <a:solidFill>
              <a:srgbClr val="FFFFFF">
                <a:alpha val="89804"/>
              </a:srgbClr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57150"/>
              <a:ext cx="4450555" cy="23137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1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82688" y="9110861"/>
            <a:ext cx="3975325" cy="972620"/>
            <a:chOff x="0" y="0"/>
            <a:chExt cx="1415854" cy="34640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415854" cy="346409"/>
            </a:xfrm>
            <a:custGeom>
              <a:avLst/>
              <a:gdLst/>
              <a:ahLst/>
              <a:cxnLst/>
              <a:rect l="l" t="t" r="r" b="b"/>
              <a:pathLst>
                <a:path w="1415854" h="346409">
                  <a:moveTo>
                    <a:pt x="173205" y="0"/>
                  </a:moveTo>
                  <a:lnTo>
                    <a:pt x="1242650" y="0"/>
                  </a:lnTo>
                  <a:cubicBezTo>
                    <a:pt x="1338308" y="0"/>
                    <a:pt x="1415854" y="77546"/>
                    <a:pt x="1415854" y="173205"/>
                  </a:cubicBezTo>
                  <a:lnTo>
                    <a:pt x="1415854" y="173205"/>
                  </a:lnTo>
                  <a:cubicBezTo>
                    <a:pt x="1415854" y="219141"/>
                    <a:pt x="1397606" y="263197"/>
                    <a:pt x="1365124" y="295679"/>
                  </a:cubicBezTo>
                  <a:cubicBezTo>
                    <a:pt x="1332642" y="328161"/>
                    <a:pt x="1288586" y="346409"/>
                    <a:pt x="1242650" y="346409"/>
                  </a:cubicBezTo>
                  <a:lnTo>
                    <a:pt x="173205" y="346409"/>
                  </a:lnTo>
                  <a:cubicBezTo>
                    <a:pt x="77546" y="346409"/>
                    <a:pt x="0" y="268863"/>
                    <a:pt x="0" y="173205"/>
                  </a:cubicBezTo>
                  <a:lnTo>
                    <a:pt x="0" y="173205"/>
                  </a:lnTo>
                  <a:cubicBezTo>
                    <a:pt x="0" y="77546"/>
                    <a:pt x="77546" y="0"/>
                    <a:pt x="173205" y="0"/>
                  </a:cubicBezTo>
                  <a:close/>
                </a:path>
              </a:pathLst>
            </a:custGeom>
            <a:solidFill>
              <a:srgbClr val="000000">
                <a:alpha val="80000"/>
              </a:srgbClr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57150"/>
              <a:ext cx="1415854" cy="403559"/>
            </a:xfrm>
            <a:prstGeom prst="rect">
              <a:avLst/>
            </a:prstGeom>
          </p:spPr>
          <p:txBody>
            <a:bodyPr lIns="39111" tIns="39111" rIns="39111" bIns="39111" rtlCol="0" anchor="ctr"/>
            <a:lstStyle/>
            <a:p>
              <a:pPr algn="ctr">
                <a:lnSpc>
                  <a:spcPts val="3920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580543" y="9138099"/>
            <a:ext cx="979613" cy="512046"/>
          </a:xfrm>
          <a:custGeom>
            <a:avLst/>
            <a:gdLst/>
            <a:ahLst/>
            <a:cxnLst/>
            <a:rect l="l" t="t" r="r" b="b"/>
            <a:pathLst>
              <a:path w="1306150" h="682728">
                <a:moveTo>
                  <a:pt x="0" y="0"/>
                </a:moveTo>
                <a:lnTo>
                  <a:pt x="1306150" y="0"/>
                </a:lnTo>
                <a:lnTo>
                  <a:pt x="1306150" y="682728"/>
                </a:lnTo>
                <a:lnTo>
                  <a:pt x="0" y="68272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09092" t="-22874" r="-108814" b="-181225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1" name="TextBox 11"/>
          <p:cNvSpPr txBox="1"/>
          <p:nvPr/>
        </p:nvSpPr>
        <p:spPr>
          <a:xfrm>
            <a:off x="405599" y="9863226"/>
            <a:ext cx="3329502" cy="2004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3"/>
              </a:lnSpc>
            </a:pPr>
            <a:r>
              <a:rPr lang="en-US" sz="1202" b="1">
                <a:solidFill>
                  <a:srgbClr val="4285F4"/>
                </a:solidFill>
                <a:latin typeface="DM Sans Bold"/>
                <a:ea typeface="DM Sans Bold"/>
                <a:cs typeface="DM Sans Bold"/>
                <a:sym typeface="DM Sans Bold"/>
              </a:rPr>
              <a:t>On Campus</a:t>
            </a:r>
            <a:r>
              <a:rPr lang="en-US" sz="1202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‧ National Sun Yat-sen University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05599" y="9599462"/>
            <a:ext cx="3329502" cy="285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38"/>
              </a:lnSpc>
            </a:pPr>
            <a:r>
              <a:rPr lang="en-US" sz="174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Google Developer Groups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3872603" y="3165172"/>
            <a:ext cx="10308714" cy="5494500"/>
            <a:chOff x="0" y="0"/>
            <a:chExt cx="13744953" cy="73260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3744978" cy="7325995"/>
            </a:xfrm>
            <a:custGeom>
              <a:avLst/>
              <a:gdLst/>
              <a:ahLst/>
              <a:cxnLst/>
              <a:rect l="l" t="t" r="r" b="b"/>
              <a:pathLst>
                <a:path w="13744978" h="7325995">
                  <a:moveTo>
                    <a:pt x="0" y="229362"/>
                  </a:moveTo>
                  <a:cubicBezTo>
                    <a:pt x="0" y="102616"/>
                    <a:pt x="97242" y="0"/>
                    <a:pt x="216998" y="0"/>
                  </a:cubicBezTo>
                  <a:lnTo>
                    <a:pt x="13527979" y="0"/>
                  </a:lnTo>
                  <a:lnTo>
                    <a:pt x="13527979" y="25400"/>
                  </a:lnTo>
                  <a:lnTo>
                    <a:pt x="13527979" y="0"/>
                  </a:lnTo>
                  <a:cubicBezTo>
                    <a:pt x="13647734" y="0"/>
                    <a:pt x="13744978" y="102616"/>
                    <a:pt x="13744978" y="229362"/>
                  </a:cubicBezTo>
                  <a:lnTo>
                    <a:pt x="13721024" y="229362"/>
                  </a:lnTo>
                  <a:lnTo>
                    <a:pt x="13744978" y="229362"/>
                  </a:lnTo>
                  <a:lnTo>
                    <a:pt x="13744978" y="7096633"/>
                  </a:lnTo>
                  <a:lnTo>
                    <a:pt x="13721024" y="7096633"/>
                  </a:lnTo>
                  <a:lnTo>
                    <a:pt x="13744978" y="7096633"/>
                  </a:lnTo>
                  <a:cubicBezTo>
                    <a:pt x="13744978" y="7223378"/>
                    <a:pt x="13647734" y="7325995"/>
                    <a:pt x="13527979" y="7325995"/>
                  </a:cubicBezTo>
                  <a:lnTo>
                    <a:pt x="13527979" y="7300595"/>
                  </a:lnTo>
                  <a:lnTo>
                    <a:pt x="13527979" y="7325995"/>
                  </a:lnTo>
                  <a:lnTo>
                    <a:pt x="216998" y="7325995"/>
                  </a:lnTo>
                  <a:lnTo>
                    <a:pt x="216998" y="7300595"/>
                  </a:lnTo>
                  <a:lnTo>
                    <a:pt x="216998" y="7325995"/>
                  </a:lnTo>
                  <a:cubicBezTo>
                    <a:pt x="97242" y="7325995"/>
                    <a:pt x="0" y="7223378"/>
                    <a:pt x="0" y="7096633"/>
                  </a:cubicBezTo>
                  <a:lnTo>
                    <a:pt x="0" y="229362"/>
                  </a:lnTo>
                  <a:lnTo>
                    <a:pt x="23951" y="229362"/>
                  </a:lnTo>
                  <a:lnTo>
                    <a:pt x="0" y="229362"/>
                  </a:lnTo>
                  <a:moveTo>
                    <a:pt x="47902" y="229362"/>
                  </a:moveTo>
                  <a:lnTo>
                    <a:pt x="47902" y="7096633"/>
                  </a:lnTo>
                  <a:lnTo>
                    <a:pt x="23951" y="7096633"/>
                  </a:lnTo>
                  <a:lnTo>
                    <a:pt x="47902" y="7096633"/>
                  </a:lnTo>
                  <a:cubicBezTo>
                    <a:pt x="47902" y="7195185"/>
                    <a:pt x="123468" y="7275195"/>
                    <a:pt x="216998" y="7275195"/>
                  </a:cubicBezTo>
                  <a:lnTo>
                    <a:pt x="13527979" y="7275195"/>
                  </a:lnTo>
                  <a:cubicBezTo>
                    <a:pt x="13621389" y="7275195"/>
                    <a:pt x="13697074" y="7195185"/>
                    <a:pt x="13697074" y="7096633"/>
                  </a:cubicBezTo>
                  <a:lnTo>
                    <a:pt x="13697074" y="229362"/>
                  </a:lnTo>
                  <a:cubicBezTo>
                    <a:pt x="13697074" y="130810"/>
                    <a:pt x="13621508" y="50800"/>
                    <a:pt x="13527979" y="50800"/>
                  </a:cubicBezTo>
                  <a:lnTo>
                    <a:pt x="216998" y="50800"/>
                  </a:lnTo>
                  <a:lnTo>
                    <a:pt x="216998" y="25400"/>
                  </a:lnTo>
                  <a:lnTo>
                    <a:pt x="216998" y="50800"/>
                  </a:lnTo>
                  <a:cubicBezTo>
                    <a:pt x="123468" y="50800"/>
                    <a:pt x="47902" y="130810"/>
                    <a:pt x="47902" y="229362"/>
                  </a:cubicBezTo>
                  <a:close/>
                </a:path>
              </a:pathLst>
            </a:custGeom>
            <a:solidFill>
              <a:srgbClr val="999999"/>
            </a:solidFill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4295124" y="6356051"/>
            <a:ext cx="1277352" cy="1288382"/>
            <a:chOff x="0" y="0"/>
            <a:chExt cx="1703136" cy="1717843"/>
          </a:xfrm>
        </p:grpSpPr>
        <p:sp>
          <p:nvSpPr>
            <p:cNvPr id="24" name="Freeform 24"/>
            <p:cNvSpPr/>
            <p:nvPr/>
          </p:nvSpPr>
          <p:spPr>
            <a:xfrm>
              <a:off x="12700" y="12700"/>
              <a:ext cx="1677670" cy="1692402"/>
            </a:xfrm>
            <a:custGeom>
              <a:avLst/>
              <a:gdLst/>
              <a:ahLst/>
              <a:cxnLst/>
              <a:rect l="l" t="t" r="r" b="b"/>
              <a:pathLst>
                <a:path w="1677670" h="1692402">
                  <a:moveTo>
                    <a:pt x="0" y="282067"/>
                  </a:moveTo>
                  <a:cubicBezTo>
                    <a:pt x="0" y="126238"/>
                    <a:pt x="375539" y="0"/>
                    <a:pt x="838835" y="0"/>
                  </a:cubicBezTo>
                  <a:cubicBezTo>
                    <a:pt x="1302131" y="0"/>
                    <a:pt x="1677670" y="126238"/>
                    <a:pt x="1677670" y="282067"/>
                  </a:cubicBezTo>
                  <a:lnTo>
                    <a:pt x="1677670" y="1410335"/>
                  </a:lnTo>
                  <a:cubicBezTo>
                    <a:pt x="1677670" y="1566164"/>
                    <a:pt x="1302131" y="1692402"/>
                    <a:pt x="838835" y="1692402"/>
                  </a:cubicBezTo>
                  <a:cubicBezTo>
                    <a:pt x="375539" y="1692402"/>
                    <a:pt x="0" y="1566164"/>
                    <a:pt x="0" y="1410335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5" name="Freeform 25"/>
            <p:cNvSpPr/>
            <p:nvPr/>
          </p:nvSpPr>
          <p:spPr>
            <a:xfrm>
              <a:off x="12700" y="294767"/>
              <a:ext cx="1677797" cy="282067"/>
            </a:xfrm>
            <a:custGeom>
              <a:avLst/>
              <a:gdLst/>
              <a:ahLst/>
              <a:cxnLst/>
              <a:rect l="l" t="t" r="r" b="b"/>
              <a:pathLst>
                <a:path w="1677797" h="282067">
                  <a:moveTo>
                    <a:pt x="1677797" y="0"/>
                  </a:moveTo>
                  <a:cubicBezTo>
                    <a:pt x="1677797" y="155829"/>
                    <a:pt x="1302258" y="282067"/>
                    <a:pt x="838962" y="282067"/>
                  </a:cubicBezTo>
                  <a:cubicBezTo>
                    <a:pt x="375666" y="282067"/>
                    <a:pt x="0" y="155829"/>
                    <a:pt x="0" y="0"/>
                  </a:cubicBezTo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6" name="Freeform 26"/>
            <p:cNvSpPr/>
            <p:nvPr/>
          </p:nvSpPr>
          <p:spPr>
            <a:xfrm>
              <a:off x="12700" y="12700"/>
              <a:ext cx="1677670" cy="1692402"/>
            </a:xfrm>
            <a:custGeom>
              <a:avLst/>
              <a:gdLst/>
              <a:ahLst/>
              <a:cxnLst/>
              <a:rect l="l" t="t" r="r" b="b"/>
              <a:pathLst>
                <a:path w="1677670" h="1692402">
                  <a:moveTo>
                    <a:pt x="0" y="282067"/>
                  </a:moveTo>
                  <a:cubicBezTo>
                    <a:pt x="0" y="126238"/>
                    <a:pt x="375539" y="0"/>
                    <a:pt x="838835" y="0"/>
                  </a:cubicBezTo>
                  <a:cubicBezTo>
                    <a:pt x="1302131" y="0"/>
                    <a:pt x="1677670" y="126238"/>
                    <a:pt x="1677670" y="282067"/>
                  </a:cubicBezTo>
                  <a:lnTo>
                    <a:pt x="1677670" y="1410335"/>
                  </a:lnTo>
                  <a:cubicBezTo>
                    <a:pt x="1677670" y="1566164"/>
                    <a:pt x="1302131" y="1692402"/>
                    <a:pt x="838835" y="1692402"/>
                  </a:cubicBezTo>
                  <a:cubicBezTo>
                    <a:pt x="375539" y="1692402"/>
                    <a:pt x="0" y="1566164"/>
                    <a:pt x="0" y="1410335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7" name="Freeform 27"/>
            <p:cNvSpPr/>
            <p:nvPr/>
          </p:nvSpPr>
          <p:spPr>
            <a:xfrm>
              <a:off x="0" y="0"/>
              <a:ext cx="1703070" cy="1717802"/>
            </a:xfrm>
            <a:custGeom>
              <a:avLst/>
              <a:gdLst/>
              <a:ahLst/>
              <a:cxnLst/>
              <a:rect l="l" t="t" r="r" b="b"/>
              <a:pathLst>
                <a:path w="1703070" h="1717802">
                  <a:moveTo>
                    <a:pt x="0" y="294767"/>
                  </a:moveTo>
                  <a:lnTo>
                    <a:pt x="12700" y="294767"/>
                  </a:lnTo>
                  <a:lnTo>
                    <a:pt x="0" y="294767"/>
                  </a:lnTo>
                  <a:cubicBezTo>
                    <a:pt x="0" y="123825"/>
                    <a:pt x="394462" y="0"/>
                    <a:pt x="851535" y="0"/>
                  </a:cubicBezTo>
                  <a:cubicBezTo>
                    <a:pt x="1308608" y="0"/>
                    <a:pt x="1703070" y="123825"/>
                    <a:pt x="1703070" y="294767"/>
                  </a:cubicBezTo>
                  <a:lnTo>
                    <a:pt x="1690370" y="294767"/>
                  </a:lnTo>
                  <a:lnTo>
                    <a:pt x="1703070" y="294767"/>
                  </a:lnTo>
                  <a:lnTo>
                    <a:pt x="1703070" y="1423035"/>
                  </a:lnTo>
                  <a:lnTo>
                    <a:pt x="1690370" y="1423035"/>
                  </a:lnTo>
                  <a:lnTo>
                    <a:pt x="1703070" y="1423035"/>
                  </a:lnTo>
                  <a:cubicBezTo>
                    <a:pt x="1703070" y="1593977"/>
                    <a:pt x="1308608" y="1717802"/>
                    <a:pt x="851535" y="1717802"/>
                  </a:cubicBezTo>
                  <a:lnTo>
                    <a:pt x="851535" y="1705102"/>
                  </a:lnTo>
                  <a:lnTo>
                    <a:pt x="851535" y="1717802"/>
                  </a:lnTo>
                  <a:cubicBezTo>
                    <a:pt x="394335" y="1717802"/>
                    <a:pt x="0" y="1593977"/>
                    <a:pt x="0" y="1423035"/>
                  </a:cubicBezTo>
                  <a:lnTo>
                    <a:pt x="0" y="294767"/>
                  </a:lnTo>
                  <a:lnTo>
                    <a:pt x="12700" y="294767"/>
                  </a:lnTo>
                  <a:lnTo>
                    <a:pt x="0" y="294767"/>
                  </a:lnTo>
                  <a:moveTo>
                    <a:pt x="25400" y="294767"/>
                  </a:moveTo>
                  <a:lnTo>
                    <a:pt x="25400" y="1423035"/>
                  </a:lnTo>
                  <a:lnTo>
                    <a:pt x="12700" y="1423035"/>
                  </a:lnTo>
                  <a:lnTo>
                    <a:pt x="25400" y="1423035"/>
                  </a:lnTo>
                  <a:cubicBezTo>
                    <a:pt x="25400" y="1563624"/>
                    <a:pt x="382143" y="1692402"/>
                    <a:pt x="851535" y="1692402"/>
                  </a:cubicBezTo>
                  <a:cubicBezTo>
                    <a:pt x="1320927" y="1692402"/>
                    <a:pt x="1677670" y="1563624"/>
                    <a:pt x="1677670" y="1423035"/>
                  </a:cubicBezTo>
                  <a:lnTo>
                    <a:pt x="1677670" y="294767"/>
                  </a:lnTo>
                  <a:cubicBezTo>
                    <a:pt x="1677797" y="154178"/>
                    <a:pt x="1321054" y="25400"/>
                    <a:pt x="851535" y="25400"/>
                  </a:cubicBezTo>
                  <a:lnTo>
                    <a:pt x="851535" y="12700"/>
                  </a:lnTo>
                  <a:lnTo>
                    <a:pt x="851535" y="25400"/>
                  </a:lnTo>
                  <a:cubicBezTo>
                    <a:pt x="382143" y="25400"/>
                    <a:pt x="25400" y="154178"/>
                    <a:pt x="25400" y="294767"/>
                  </a:cubicBezTo>
                  <a:close/>
                </a:path>
              </a:pathLst>
            </a:custGeom>
            <a:solidFill>
              <a:srgbClr val="695D46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8" name="Freeform 28"/>
            <p:cNvSpPr/>
            <p:nvPr/>
          </p:nvSpPr>
          <p:spPr>
            <a:xfrm>
              <a:off x="0" y="294767"/>
              <a:ext cx="1703197" cy="294767"/>
            </a:xfrm>
            <a:custGeom>
              <a:avLst/>
              <a:gdLst/>
              <a:ahLst/>
              <a:cxnLst/>
              <a:rect l="l" t="t" r="r" b="b"/>
              <a:pathLst>
                <a:path w="1703197" h="294767">
                  <a:moveTo>
                    <a:pt x="1703197" y="0"/>
                  </a:moveTo>
                  <a:cubicBezTo>
                    <a:pt x="1703197" y="170942"/>
                    <a:pt x="1308735" y="294767"/>
                    <a:pt x="851662" y="294767"/>
                  </a:cubicBezTo>
                  <a:lnTo>
                    <a:pt x="851662" y="282067"/>
                  </a:lnTo>
                  <a:lnTo>
                    <a:pt x="851662" y="294767"/>
                  </a:lnTo>
                  <a:cubicBezTo>
                    <a:pt x="394462" y="294767"/>
                    <a:pt x="0" y="170942"/>
                    <a:pt x="0" y="0"/>
                  </a:cubicBezTo>
                  <a:lnTo>
                    <a:pt x="25400" y="0"/>
                  </a:lnTo>
                  <a:cubicBezTo>
                    <a:pt x="25400" y="140589"/>
                    <a:pt x="382143" y="269367"/>
                    <a:pt x="851535" y="269367"/>
                  </a:cubicBezTo>
                  <a:cubicBezTo>
                    <a:pt x="1320927" y="269367"/>
                    <a:pt x="1677670" y="140589"/>
                    <a:pt x="1677670" y="0"/>
                  </a:cubicBezTo>
                  <a:close/>
                </a:path>
              </a:pathLst>
            </a:custGeom>
            <a:solidFill>
              <a:srgbClr val="695D46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9" name="Freeform 29"/>
            <p:cNvSpPr/>
            <p:nvPr/>
          </p:nvSpPr>
          <p:spPr>
            <a:xfrm>
              <a:off x="0" y="0"/>
              <a:ext cx="1703070" cy="1717802"/>
            </a:xfrm>
            <a:custGeom>
              <a:avLst/>
              <a:gdLst/>
              <a:ahLst/>
              <a:cxnLst/>
              <a:rect l="l" t="t" r="r" b="b"/>
              <a:pathLst>
                <a:path w="1703070" h="1717802">
                  <a:moveTo>
                    <a:pt x="0" y="294767"/>
                  </a:moveTo>
                  <a:lnTo>
                    <a:pt x="12700" y="294767"/>
                  </a:lnTo>
                  <a:lnTo>
                    <a:pt x="0" y="294767"/>
                  </a:lnTo>
                  <a:cubicBezTo>
                    <a:pt x="0" y="123825"/>
                    <a:pt x="394462" y="0"/>
                    <a:pt x="851535" y="0"/>
                  </a:cubicBezTo>
                  <a:cubicBezTo>
                    <a:pt x="1308608" y="0"/>
                    <a:pt x="1703070" y="123825"/>
                    <a:pt x="1703070" y="294767"/>
                  </a:cubicBezTo>
                  <a:lnTo>
                    <a:pt x="1690370" y="294767"/>
                  </a:lnTo>
                  <a:lnTo>
                    <a:pt x="1703070" y="294767"/>
                  </a:lnTo>
                  <a:lnTo>
                    <a:pt x="1703070" y="1423035"/>
                  </a:lnTo>
                  <a:lnTo>
                    <a:pt x="1690370" y="1423035"/>
                  </a:lnTo>
                  <a:lnTo>
                    <a:pt x="1703070" y="1423035"/>
                  </a:lnTo>
                  <a:cubicBezTo>
                    <a:pt x="1703070" y="1593977"/>
                    <a:pt x="1308608" y="1717802"/>
                    <a:pt x="851535" y="1717802"/>
                  </a:cubicBezTo>
                  <a:lnTo>
                    <a:pt x="851535" y="1705102"/>
                  </a:lnTo>
                  <a:lnTo>
                    <a:pt x="851535" y="1717802"/>
                  </a:lnTo>
                  <a:cubicBezTo>
                    <a:pt x="394335" y="1717802"/>
                    <a:pt x="0" y="1593977"/>
                    <a:pt x="0" y="1423035"/>
                  </a:cubicBezTo>
                  <a:lnTo>
                    <a:pt x="0" y="294767"/>
                  </a:lnTo>
                  <a:lnTo>
                    <a:pt x="12700" y="294767"/>
                  </a:lnTo>
                  <a:lnTo>
                    <a:pt x="0" y="294767"/>
                  </a:lnTo>
                  <a:moveTo>
                    <a:pt x="25400" y="294767"/>
                  </a:moveTo>
                  <a:lnTo>
                    <a:pt x="25400" y="1423035"/>
                  </a:lnTo>
                  <a:lnTo>
                    <a:pt x="12700" y="1423035"/>
                  </a:lnTo>
                  <a:lnTo>
                    <a:pt x="25400" y="1423035"/>
                  </a:lnTo>
                  <a:cubicBezTo>
                    <a:pt x="25400" y="1563624"/>
                    <a:pt x="382143" y="1692402"/>
                    <a:pt x="851535" y="1692402"/>
                  </a:cubicBezTo>
                  <a:cubicBezTo>
                    <a:pt x="1320927" y="1692402"/>
                    <a:pt x="1677670" y="1563624"/>
                    <a:pt x="1677670" y="1423035"/>
                  </a:cubicBezTo>
                  <a:lnTo>
                    <a:pt x="1677670" y="294767"/>
                  </a:lnTo>
                  <a:cubicBezTo>
                    <a:pt x="1677797" y="154178"/>
                    <a:pt x="1321054" y="25400"/>
                    <a:pt x="851535" y="25400"/>
                  </a:cubicBezTo>
                  <a:lnTo>
                    <a:pt x="851535" y="12700"/>
                  </a:lnTo>
                  <a:lnTo>
                    <a:pt x="851535" y="25400"/>
                  </a:lnTo>
                  <a:cubicBezTo>
                    <a:pt x="382143" y="25400"/>
                    <a:pt x="25400" y="154178"/>
                    <a:pt x="25400" y="294767"/>
                  </a:cubicBezTo>
                  <a:close/>
                </a:path>
              </a:pathLst>
            </a:custGeom>
            <a:solidFill>
              <a:srgbClr val="695D46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0" y="-19050"/>
              <a:ext cx="1703136" cy="17368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20"/>
                </a:lnSpc>
              </a:pPr>
              <a:r>
                <a:rPr lang="en-US" sz="1600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領域知識庫</a:t>
              </a:r>
            </a:p>
          </p:txBody>
        </p:sp>
      </p:grpSp>
      <p:sp>
        <p:nvSpPr>
          <p:cNvPr id="31" name="Freeform 31"/>
          <p:cNvSpPr/>
          <p:nvPr/>
        </p:nvSpPr>
        <p:spPr>
          <a:xfrm>
            <a:off x="4672737" y="6066694"/>
            <a:ext cx="522086" cy="519322"/>
          </a:xfrm>
          <a:custGeom>
            <a:avLst/>
            <a:gdLst/>
            <a:ahLst/>
            <a:cxnLst/>
            <a:rect l="l" t="t" r="r" b="b"/>
            <a:pathLst>
              <a:path w="522086" h="519322">
                <a:moveTo>
                  <a:pt x="0" y="0"/>
                </a:moveTo>
                <a:lnTo>
                  <a:pt x="522086" y="0"/>
                </a:lnTo>
                <a:lnTo>
                  <a:pt x="522086" y="519322"/>
                </a:lnTo>
                <a:lnTo>
                  <a:pt x="0" y="51932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4527" r="-4527"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32" name="Group 32"/>
          <p:cNvGrpSpPr/>
          <p:nvPr/>
        </p:nvGrpSpPr>
        <p:grpSpPr>
          <a:xfrm>
            <a:off x="6711995" y="5219691"/>
            <a:ext cx="2278729" cy="836462"/>
            <a:chOff x="0" y="0"/>
            <a:chExt cx="3489400" cy="2328600"/>
          </a:xfrm>
          <a:solidFill>
            <a:srgbClr val="BDC346"/>
          </a:solidFill>
        </p:grpSpPr>
        <p:sp>
          <p:nvSpPr>
            <p:cNvPr id="33" name="Freeform 33"/>
            <p:cNvSpPr/>
            <p:nvPr/>
          </p:nvSpPr>
          <p:spPr>
            <a:xfrm>
              <a:off x="12700" y="12700"/>
              <a:ext cx="3464052" cy="2303145"/>
            </a:xfrm>
            <a:custGeom>
              <a:avLst/>
              <a:gdLst/>
              <a:ahLst/>
              <a:cxnLst/>
              <a:rect l="l" t="t" r="r" b="b"/>
              <a:pathLst>
                <a:path w="3464052" h="2303145">
                  <a:moveTo>
                    <a:pt x="0" y="0"/>
                  </a:moveTo>
                  <a:lnTo>
                    <a:pt x="3464052" y="0"/>
                  </a:lnTo>
                  <a:lnTo>
                    <a:pt x="3464052" y="2303145"/>
                  </a:lnTo>
                  <a:lnTo>
                    <a:pt x="0" y="2303145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4" name="Freeform 34"/>
            <p:cNvSpPr/>
            <p:nvPr/>
          </p:nvSpPr>
          <p:spPr>
            <a:xfrm>
              <a:off x="0" y="0"/>
              <a:ext cx="3489452" cy="2328545"/>
            </a:xfrm>
            <a:custGeom>
              <a:avLst/>
              <a:gdLst/>
              <a:ahLst/>
              <a:cxnLst/>
              <a:rect l="l" t="t" r="r" b="b"/>
              <a:pathLst>
                <a:path w="3489452" h="2328545">
                  <a:moveTo>
                    <a:pt x="12700" y="0"/>
                  </a:moveTo>
                  <a:lnTo>
                    <a:pt x="3476752" y="0"/>
                  </a:lnTo>
                  <a:cubicBezTo>
                    <a:pt x="3483737" y="0"/>
                    <a:pt x="3489452" y="5715"/>
                    <a:pt x="3489452" y="12700"/>
                  </a:cubicBezTo>
                  <a:lnTo>
                    <a:pt x="3489452" y="2315845"/>
                  </a:lnTo>
                  <a:cubicBezTo>
                    <a:pt x="3489452" y="2322830"/>
                    <a:pt x="3483737" y="2328545"/>
                    <a:pt x="3476752" y="2328545"/>
                  </a:cubicBezTo>
                  <a:lnTo>
                    <a:pt x="12700" y="2328545"/>
                  </a:lnTo>
                  <a:cubicBezTo>
                    <a:pt x="5715" y="2328545"/>
                    <a:pt x="0" y="2322830"/>
                    <a:pt x="0" y="2315845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2315845"/>
                  </a:lnTo>
                  <a:lnTo>
                    <a:pt x="12700" y="2315845"/>
                  </a:lnTo>
                  <a:lnTo>
                    <a:pt x="12700" y="2303145"/>
                  </a:lnTo>
                  <a:lnTo>
                    <a:pt x="3476752" y="2303145"/>
                  </a:lnTo>
                  <a:lnTo>
                    <a:pt x="3476752" y="2315845"/>
                  </a:lnTo>
                  <a:lnTo>
                    <a:pt x="3464052" y="2315845"/>
                  </a:lnTo>
                  <a:lnTo>
                    <a:pt x="3464052" y="12700"/>
                  </a:lnTo>
                  <a:lnTo>
                    <a:pt x="3476752" y="12700"/>
                  </a:lnTo>
                  <a:lnTo>
                    <a:pt x="3476752" y="25400"/>
                  </a:lnTo>
                  <a:lnTo>
                    <a:pt x="12700" y="25400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0" y="-19050"/>
              <a:ext cx="3489400" cy="2347650"/>
            </a:xfrm>
            <a:prstGeom prst="rect">
              <a:avLst/>
            </a:prstGeom>
            <a:solidFill>
              <a:srgbClr val="E8F546"/>
            </a:solidFill>
          </p:spPr>
          <p:txBody>
            <a:bodyPr lIns="50800" tIns="50800" rIns="50800" bIns="50800" rtlCol="0" anchor="ctr"/>
            <a:lstStyle/>
            <a:p>
              <a:pPr algn="ctr"/>
              <a:r>
                <a:rPr lang="en-US" dirty="0" err="1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內嵌模型</a:t>
              </a:r>
              <a:endParaRPr lang="en-US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endParaRPr>
            </a:p>
            <a:p>
              <a:pPr algn="ctr"/>
              <a:r>
                <a:rPr lang="en-US" dirty="0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(Embedding model) </a:t>
              </a:r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10559408" y="6127025"/>
            <a:ext cx="2386650" cy="1746450"/>
            <a:chOff x="0" y="0"/>
            <a:chExt cx="3182200" cy="2328600"/>
          </a:xfrm>
        </p:grpSpPr>
        <p:sp>
          <p:nvSpPr>
            <p:cNvPr id="37" name="Freeform 37"/>
            <p:cNvSpPr/>
            <p:nvPr/>
          </p:nvSpPr>
          <p:spPr>
            <a:xfrm>
              <a:off x="12700" y="12700"/>
              <a:ext cx="3156839" cy="2303145"/>
            </a:xfrm>
            <a:custGeom>
              <a:avLst/>
              <a:gdLst/>
              <a:ahLst/>
              <a:cxnLst/>
              <a:rect l="l" t="t" r="r" b="b"/>
              <a:pathLst>
                <a:path w="3156839" h="2303145">
                  <a:moveTo>
                    <a:pt x="0" y="0"/>
                  </a:moveTo>
                  <a:lnTo>
                    <a:pt x="3156839" y="0"/>
                  </a:lnTo>
                  <a:lnTo>
                    <a:pt x="3156839" y="2303145"/>
                  </a:lnTo>
                  <a:lnTo>
                    <a:pt x="0" y="2303145"/>
                  </a:lnTo>
                  <a:close/>
                </a:path>
              </a:pathLst>
            </a:custGeom>
            <a:solidFill>
              <a:srgbClr val="C9DAF8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8" name="Freeform 38"/>
            <p:cNvSpPr/>
            <p:nvPr/>
          </p:nvSpPr>
          <p:spPr>
            <a:xfrm>
              <a:off x="0" y="0"/>
              <a:ext cx="3182239" cy="2328545"/>
            </a:xfrm>
            <a:custGeom>
              <a:avLst/>
              <a:gdLst/>
              <a:ahLst/>
              <a:cxnLst/>
              <a:rect l="l" t="t" r="r" b="b"/>
              <a:pathLst>
                <a:path w="3182239" h="2328545">
                  <a:moveTo>
                    <a:pt x="12700" y="0"/>
                  </a:moveTo>
                  <a:lnTo>
                    <a:pt x="3169539" y="0"/>
                  </a:lnTo>
                  <a:cubicBezTo>
                    <a:pt x="3176524" y="0"/>
                    <a:pt x="3182239" y="5715"/>
                    <a:pt x="3182239" y="12700"/>
                  </a:cubicBezTo>
                  <a:lnTo>
                    <a:pt x="3182239" y="2315845"/>
                  </a:lnTo>
                  <a:cubicBezTo>
                    <a:pt x="3182239" y="2322830"/>
                    <a:pt x="3176524" y="2328545"/>
                    <a:pt x="3169539" y="2328545"/>
                  </a:cubicBezTo>
                  <a:lnTo>
                    <a:pt x="12700" y="2328545"/>
                  </a:lnTo>
                  <a:cubicBezTo>
                    <a:pt x="5715" y="2328545"/>
                    <a:pt x="0" y="2322830"/>
                    <a:pt x="0" y="2315845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2315845"/>
                  </a:lnTo>
                  <a:lnTo>
                    <a:pt x="12700" y="2315845"/>
                  </a:lnTo>
                  <a:lnTo>
                    <a:pt x="12700" y="2303145"/>
                  </a:lnTo>
                  <a:lnTo>
                    <a:pt x="3169539" y="2303145"/>
                  </a:lnTo>
                  <a:lnTo>
                    <a:pt x="3169539" y="2315845"/>
                  </a:lnTo>
                  <a:lnTo>
                    <a:pt x="3156839" y="2315845"/>
                  </a:lnTo>
                  <a:lnTo>
                    <a:pt x="3156839" y="12700"/>
                  </a:lnTo>
                  <a:lnTo>
                    <a:pt x="3169539" y="12700"/>
                  </a:lnTo>
                  <a:lnTo>
                    <a:pt x="3169539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695D46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9" name="TextBox 39"/>
            <p:cNvSpPr txBox="1"/>
            <p:nvPr/>
          </p:nvSpPr>
          <p:spPr>
            <a:xfrm>
              <a:off x="0" y="-19050"/>
              <a:ext cx="3182200" cy="2347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r>
                <a:rPr lang="en-US" sz="2799" dirty="0" err="1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生成模型</a:t>
              </a:r>
              <a:endParaRPr lang="en-US" sz="2799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endParaRPr>
            </a:p>
            <a:p>
              <a:pPr algn="ctr">
                <a:lnSpc>
                  <a:spcPts val="2400"/>
                </a:lnSpc>
              </a:pPr>
              <a:r>
                <a:rPr lang="en-US" sz="2000" dirty="0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(LLM)</a:t>
              </a:r>
            </a:p>
          </p:txBody>
        </p:sp>
      </p:grpSp>
      <p:sp>
        <p:nvSpPr>
          <p:cNvPr id="40" name="AutoShape 40"/>
          <p:cNvSpPr/>
          <p:nvPr/>
        </p:nvSpPr>
        <p:spPr>
          <a:xfrm rot="10676861">
            <a:off x="5577605" y="6694845"/>
            <a:ext cx="1151836" cy="53968"/>
          </a:xfrm>
          <a:prstGeom prst="line">
            <a:avLst/>
          </a:prstGeom>
          <a:ln w="9525" cap="rnd">
            <a:solidFill>
              <a:srgbClr val="695D46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41" name="AutoShape 41"/>
          <p:cNvSpPr/>
          <p:nvPr/>
        </p:nvSpPr>
        <p:spPr>
          <a:xfrm rot="70148" flipV="1">
            <a:off x="5591922" y="7121893"/>
            <a:ext cx="1144484" cy="17674"/>
          </a:xfrm>
          <a:prstGeom prst="line">
            <a:avLst/>
          </a:prstGeom>
          <a:ln w="9525" cap="rnd">
            <a:solidFill>
              <a:srgbClr val="695D46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42" name="TextBox 42"/>
          <p:cNvSpPr txBox="1"/>
          <p:nvPr/>
        </p:nvSpPr>
        <p:spPr>
          <a:xfrm>
            <a:off x="5567579" y="6501012"/>
            <a:ext cx="982200" cy="1795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39"/>
              </a:lnSpc>
            </a:pPr>
            <a:r>
              <a:rPr lang="en-US" sz="15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搜尋</a:t>
            </a:r>
            <a:endParaRPr lang="en-US" sz="15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TextBox 43"/>
          <p:cNvSpPr txBox="1"/>
          <p:nvPr/>
        </p:nvSpPr>
        <p:spPr>
          <a:xfrm>
            <a:off x="5625498" y="7204090"/>
            <a:ext cx="866363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39"/>
              </a:lnSpc>
            </a:pPr>
            <a:r>
              <a:rPr lang="en-US" sz="15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回傳相關內容</a:t>
            </a:r>
            <a:endParaRPr lang="en-US" sz="15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TextBox 44"/>
          <p:cNvSpPr txBox="1"/>
          <p:nvPr/>
        </p:nvSpPr>
        <p:spPr>
          <a:xfrm>
            <a:off x="7214242" y="4235742"/>
            <a:ext cx="1297365" cy="2076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39"/>
              </a:lnSpc>
            </a:pPr>
            <a:r>
              <a:rPr lang="en-US" sz="1500" b="1" i="1">
                <a:solidFill>
                  <a:srgbClr val="9900FF"/>
                </a:solidFill>
                <a:latin typeface="Arimo Bold Italics"/>
                <a:ea typeface="Arimo Bold Italics"/>
                <a:cs typeface="Arimo Bold Italics"/>
                <a:sym typeface="Arimo Bold Italics"/>
              </a:rPr>
              <a:t>輸入問題</a:t>
            </a:r>
          </a:p>
        </p:txBody>
      </p:sp>
      <p:sp>
        <p:nvSpPr>
          <p:cNvPr id="45" name="AutoShape 45"/>
          <p:cNvSpPr/>
          <p:nvPr/>
        </p:nvSpPr>
        <p:spPr>
          <a:xfrm rot="45613" flipV="1">
            <a:off x="8990699" y="6999241"/>
            <a:ext cx="1587858" cy="6780"/>
          </a:xfrm>
          <a:prstGeom prst="line">
            <a:avLst/>
          </a:prstGeom>
          <a:ln w="9525" cap="rnd">
            <a:solidFill>
              <a:srgbClr val="695D46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46" name="TextBox 46"/>
          <p:cNvSpPr txBox="1"/>
          <p:nvPr/>
        </p:nvSpPr>
        <p:spPr>
          <a:xfrm>
            <a:off x="9220369" y="6774751"/>
            <a:ext cx="1147055" cy="1923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536"/>
              </a:lnSpc>
            </a:pPr>
            <a:r>
              <a:rPr lang="en-US" sz="1600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最佳解排序</a:t>
            </a:r>
            <a:endParaRPr lang="en-US" sz="1600" dirty="0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48" name="AutoShape 48"/>
          <p:cNvSpPr/>
          <p:nvPr/>
        </p:nvSpPr>
        <p:spPr>
          <a:xfrm rot="5360565">
            <a:off x="7520014" y="4810392"/>
            <a:ext cx="652447" cy="276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49" name="TextBox 49"/>
          <p:cNvSpPr txBox="1"/>
          <p:nvPr/>
        </p:nvSpPr>
        <p:spPr>
          <a:xfrm>
            <a:off x="13478241" y="6901190"/>
            <a:ext cx="760200" cy="2076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39"/>
              </a:lnSpc>
            </a:pPr>
            <a:r>
              <a:rPr lang="en-US" sz="1500" b="1">
                <a:solidFill>
                  <a:srgbClr val="9900FF"/>
                </a:solidFill>
                <a:latin typeface="Arimo Bold"/>
                <a:ea typeface="Arimo Bold"/>
                <a:cs typeface="Arimo Bold"/>
                <a:sym typeface="Arimo Bold"/>
              </a:rPr>
              <a:t>答案</a:t>
            </a:r>
          </a:p>
        </p:txBody>
      </p:sp>
      <p:sp>
        <p:nvSpPr>
          <p:cNvPr id="50" name="AutoShape 50"/>
          <p:cNvSpPr/>
          <p:nvPr/>
        </p:nvSpPr>
        <p:spPr>
          <a:xfrm>
            <a:off x="12927008" y="6995487"/>
            <a:ext cx="705249" cy="0"/>
          </a:xfrm>
          <a:prstGeom prst="line">
            <a:avLst/>
          </a:prstGeom>
          <a:ln w="9525" cap="rnd">
            <a:solidFill>
              <a:srgbClr val="695D46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51" name="AutoShape 51"/>
          <p:cNvSpPr/>
          <p:nvPr/>
        </p:nvSpPr>
        <p:spPr>
          <a:xfrm rot="1589024">
            <a:off x="8134311" y="5292350"/>
            <a:ext cx="3828845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52" name="TextBox 52"/>
          <p:cNvSpPr txBox="1"/>
          <p:nvPr/>
        </p:nvSpPr>
        <p:spPr>
          <a:xfrm>
            <a:off x="1269482" y="1139556"/>
            <a:ext cx="12362775" cy="1962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799" b="1" dirty="0" err="1">
                <a:solidFill>
                  <a:srgbClr val="131416"/>
                </a:solidFill>
                <a:latin typeface="Arimo Bold"/>
                <a:ea typeface="Arimo Bold"/>
                <a:cs typeface="Arimo Bold"/>
                <a:sym typeface="Arimo Bold"/>
              </a:rPr>
              <a:t>這時候，會們就會用到</a:t>
            </a:r>
            <a:r>
              <a:rPr lang="en-US" sz="2799" b="1" dirty="0">
                <a:solidFill>
                  <a:srgbClr val="131416"/>
                </a:solidFill>
                <a:latin typeface="Arimo Bold"/>
                <a:ea typeface="Arimo Bold"/>
                <a:cs typeface="Arimo Bold"/>
                <a:sym typeface="Arimo Bold"/>
              </a:rPr>
              <a:t>......</a:t>
            </a:r>
          </a:p>
          <a:p>
            <a:pPr algn="l">
              <a:lnSpc>
                <a:spcPts val="7999"/>
              </a:lnSpc>
            </a:pPr>
            <a:r>
              <a:rPr lang="en-US" sz="6399" b="1" dirty="0" err="1">
                <a:solidFill>
                  <a:srgbClr val="131416"/>
                </a:solidFill>
                <a:latin typeface="Arimo Bold"/>
                <a:ea typeface="Arimo Bold"/>
                <a:cs typeface="Arimo Bold"/>
                <a:sym typeface="Arimo Bold"/>
              </a:rPr>
              <a:t>檢索增強生成</a:t>
            </a:r>
            <a:r>
              <a:rPr lang="en-US" sz="6399" b="1" dirty="0">
                <a:solidFill>
                  <a:srgbClr val="131416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</a:p>
          <a:p>
            <a:pPr algn="l">
              <a:lnSpc>
                <a:spcPts val="4000"/>
              </a:lnSpc>
            </a:pPr>
            <a:r>
              <a:rPr lang="en-US" sz="3200" b="1" dirty="0">
                <a:solidFill>
                  <a:srgbClr val="131416"/>
                </a:solidFill>
                <a:latin typeface="Arimo Bold"/>
                <a:ea typeface="Arimo Bold"/>
                <a:cs typeface="Arimo Bold"/>
                <a:sym typeface="Arimo Bold"/>
              </a:rPr>
              <a:t>(RAG-Retrieval Augmented Generate)</a:t>
            </a:r>
          </a:p>
        </p:txBody>
      </p:sp>
      <p:sp>
        <p:nvSpPr>
          <p:cNvPr id="54" name="文字方塊 53">
            <a:extLst>
              <a:ext uri="{FF2B5EF4-FFF2-40B4-BE49-F238E27FC236}">
                <a16:creationId xmlns:a16="http://schemas.microsoft.com/office/drawing/2014/main" id="{23E0DAF8-B94B-0F42-789D-D722F1160A23}"/>
              </a:ext>
            </a:extLst>
          </p:cNvPr>
          <p:cNvSpPr txBox="1"/>
          <p:nvPr/>
        </p:nvSpPr>
        <p:spPr>
          <a:xfrm>
            <a:off x="11353800" y="7898078"/>
            <a:ext cx="13770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dirty="0"/>
              <a:t>文字生成</a:t>
            </a:r>
          </a:p>
        </p:txBody>
      </p:sp>
      <p:grpSp>
        <p:nvGrpSpPr>
          <p:cNvPr id="16" name="Group 32">
            <a:extLst>
              <a:ext uri="{FF2B5EF4-FFF2-40B4-BE49-F238E27FC236}">
                <a16:creationId xmlns:a16="http://schemas.microsoft.com/office/drawing/2014/main" id="{86555A58-ECBD-8AB4-7717-F15864E10F8F}"/>
              </a:ext>
            </a:extLst>
          </p:cNvPr>
          <p:cNvGrpSpPr/>
          <p:nvPr/>
        </p:nvGrpSpPr>
        <p:grpSpPr>
          <a:xfrm>
            <a:off x="6721919" y="6658954"/>
            <a:ext cx="2238749" cy="800922"/>
            <a:chOff x="0" y="0"/>
            <a:chExt cx="3489400" cy="2328600"/>
          </a:xfrm>
        </p:grpSpPr>
        <p:sp>
          <p:nvSpPr>
            <p:cNvPr id="17" name="Freeform 33">
              <a:extLst>
                <a:ext uri="{FF2B5EF4-FFF2-40B4-BE49-F238E27FC236}">
                  <a16:creationId xmlns:a16="http://schemas.microsoft.com/office/drawing/2014/main" id="{C390AA13-1F65-2F84-F0A2-B7CE65C1DDB6}"/>
                </a:ext>
              </a:extLst>
            </p:cNvPr>
            <p:cNvSpPr/>
            <p:nvPr/>
          </p:nvSpPr>
          <p:spPr>
            <a:xfrm>
              <a:off x="12700" y="12700"/>
              <a:ext cx="3464052" cy="2303145"/>
            </a:xfrm>
            <a:custGeom>
              <a:avLst/>
              <a:gdLst/>
              <a:ahLst/>
              <a:cxnLst/>
              <a:rect l="l" t="t" r="r" b="b"/>
              <a:pathLst>
                <a:path w="3464052" h="2303145">
                  <a:moveTo>
                    <a:pt x="0" y="0"/>
                  </a:moveTo>
                  <a:lnTo>
                    <a:pt x="3464052" y="0"/>
                  </a:lnTo>
                  <a:lnTo>
                    <a:pt x="3464052" y="2303145"/>
                  </a:lnTo>
                  <a:lnTo>
                    <a:pt x="0" y="2303145"/>
                  </a:lnTo>
                  <a:close/>
                </a:path>
              </a:pathLst>
            </a:custGeom>
            <a:solidFill>
              <a:srgbClr val="FFE599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8" name="Freeform 34">
              <a:extLst>
                <a:ext uri="{FF2B5EF4-FFF2-40B4-BE49-F238E27FC236}">
                  <a16:creationId xmlns:a16="http://schemas.microsoft.com/office/drawing/2014/main" id="{F996B2B8-8891-1EFB-8B26-B8477AE12ADC}"/>
                </a:ext>
              </a:extLst>
            </p:cNvPr>
            <p:cNvSpPr/>
            <p:nvPr/>
          </p:nvSpPr>
          <p:spPr>
            <a:xfrm>
              <a:off x="0" y="0"/>
              <a:ext cx="3489452" cy="2328545"/>
            </a:xfrm>
            <a:custGeom>
              <a:avLst/>
              <a:gdLst/>
              <a:ahLst/>
              <a:cxnLst/>
              <a:rect l="l" t="t" r="r" b="b"/>
              <a:pathLst>
                <a:path w="3489452" h="2328545">
                  <a:moveTo>
                    <a:pt x="12700" y="0"/>
                  </a:moveTo>
                  <a:lnTo>
                    <a:pt x="3476752" y="0"/>
                  </a:lnTo>
                  <a:cubicBezTo>
                    <a:pt x="3483737" y="0"/>
                    <a:pt x="3489452" y="5715"/>
                    <a:pt x="3489452" y="12700"/>
                  </a:cubicBezTo>
                  <a:lnTo>
                    <a:pt x="3489452" y="2315845"/>
                  </a:lnTo>
                  <a:cubicBezTo>
                    <a:pt x="3489452" y="2322830"/>
                    <a:pt x="3483737" y="2328545"/>
                    <a:pt x="3476752" y="2328545"/>
                  </a:cubicBezTo>
                  <a:lnTo>
                    <a:pt x="12700" y="2328545"/>
                  </a:lnTo>
                  <a:cubicBezTo>
                    <a:pt x="5715" y="2328545"/>
                    <a:pt x="0" y="2322830"/>
                    <a:pt x="0" y="2315845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2315845"/>
                  </a:lnTo>
                  <a:lnTo>
                    <a:pt x="12700" y="2315845"/>
                  </a:lnTo>
                  <a:lnTo>
                    <a:pt x="12700" y="2303145"/>
                  </a:lnTo>
                  <a:lnTo>
                    <a:pt x="3476752" y="2303145"/>
                  </a:lnTo>
                  <a:lnTo>
                    <a:pt x="3476752" y="2315845"/>
                  </a:lnTo>
                  <a:lnTo>
                    <a:pt x="3464052" y="2315845"/>
                  </a:lnTo>
                  <a:lnTo>
                    <a:pt x="3464052" y="12700"/>
                  </a:lnTo>
                  <a:lnTo>
                    <a:pt x="3476752" y="12700"/>
                  </a:lnTo>
                  <a:lnTo>
                    <a:pt x="3476752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695D46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9" name="TextBox 35">
              <a:extLst>
                <a:ext uri="{FF2B5EF4-FFF2-40B4-BE49-F238E27FC236}">
                  <a16:creationId xmlns:a16="http://schemas.microsoft.com/office/drawing/2014/main" id="{E2C3FCA2-19FF-6018-7190-85435D32FCA9}"/>
                </a:ext>
              </a:extLst>
            </p:cNvPr>
            <p:cNvSpPr txBox="1"/>
            <p:nvPr/>
          </p:nvSpPr>
          <p:spPr>
            <a:xfrm>
              <a:off x="0" y="-19050"/>
              <a:ext cx="3489400" cy="234765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txBody>
            <a:bodyPr lIns="50800" tIns="50800" rIns="50800" bIns="50800" rtlCol="0" anchor="ctr"/>
            <a:lstStyle/>
            <a:p>
              <a:pPr algn="ctr"/>
              <a:r>
                <a:rPr lang="en-US" dirty="0" err="1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檢索器</a:t>
              </a:r>
              <a:endParaRPr lang="en-US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endParaRPr>
            </a:p>
            <a:p>
              <a:pPr algn="ctr"/>
              <a:r>
                <a:rPr lang="en-US" dirty="0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(Retriever)</a:t>
              </a:r>
            </a:p>
          </p:txBody>
        </p:sp>
      </p:grpSp>
      <p:sp>
        <p:nvSpPr>
          <p:cNvPr id="20" name="AutoShape 48">
            <a:extLst>
              <a:ext uri="{FF2B5EF4-FFF2-40B4-BE49-F238E27FC236}">
                <a16:creationId xmlns:a16="http://schemas.microsoft.com/office/drawing/2014/main" id="{3440F2CB-5FD4-D44F-FCBB-EF56D97C2984}"/>
              </a:ext>
            </a:extLst>
          </p:cNvPr>
          <p:cNvSpPr/>
          <p:nvPr/>
        </p:nvSpPr>
        <p:spPr>
          <a:xfrm rot="5360565">
            <a:off x="7591716" y="6362525"/>
            <a:ext cx="519287" cy="5958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21" name="TextBox 47">
            <a:extLst>
              <a:ext uri="{FF2B5EF4-FFF2-40B4-BE49-F238E27FC236}">
                <a16:creationId xmlns:a16="http://schemas.microsoft.com/office/drawing/2014/main" id="{DE6B3540-9755-50F5-B323-AC2D0B21923C}"/>
              </a:ext>
            </a:extLst>
          </p:cNvPr>
          <p:cNvSpPr txBox="1"/>
          <p:nvPr/>
        </p:nvSpPr>
        <p:spPr>
          <a:xfrm>
            <a:off x="6164164" y="3291427"/>
            <a:ext cx="5740350" cy="409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20"/>
              </a:lnSpc>
            </a:pPr>
            <a:r>
              <a:rPr lang="en-US" sz="2600" dirty="0" err="1">
                <a:solidFill>
                  <a:srgbClr val="38761D"/>
                </a:solidFill>
                <a:latin typeface="Arimo"/>
                <a:ea typeface="Arimo"/>
                <a:cs typeface="Arimo"/>
                <a:sym typeface="Arimo"/>
              </a:rPr>
              <a:t>檢索增強生成</a:t>
            </a:r>
            <a:endParaRPr lang="en-US" sz="2600" dirty="0">
              <a:solidFill>
                <a:srgbClr val="38761D"/>
              </a:solidFill>
              <a:latin typeface="Arimo"/>
              <a:ea typeface="Arimo"/>
              <a:cs typeface="Arimo"/>
              <a:sym typeface="Arim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EA4019-20BE-EDC3-85DE-FC5ECF189D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3">
            <a:extLst>
              <a:ext uri="{FF2B5EF4-FFF2-40B4-BE49-F238E27FC236}">
                <a16:creationId xmlns:a16="http://schemas.microsoft.com/office/drawing/2014/main" id="{DD5C4A7D-0C8D-3BAE-9676-390C81F4FF66}"/>
              </a:ext>
            </a:extLst>
          </p:cNvPr>
          <p:cNvSpPr/>
          <p:nvPr/>
        </p:nvSpPr>
        <p:spPr>
          <a:xfrm>
            <a:off x="0" y="0"/>
            <a:ext cx="18287999" cy="10287000"/>
          </a:xfrm>
          <a:custGeom>
            <a:avLst/>
            <a:gdLst/>
            <a:ahLst/>
            <a:cxnLst/>
            <a:rect l="l" t="t" r="r" b="b"/>
            <a:pathLst>
              <a:path w="18288000" h="16007504">
                <a:moveTo>
                  <a:pt x="0" y="0"/>
                </a:moveTo>
                <a:lnTo>
                  <a:pt x="18288000" y="0"/>
                </a:lnTo>
                <a:lnTo>
                  <a:pt x="18288000" y="16007505"/>
                </a:lnTo>
                <a:lnTo>
                  <a:pt x="0" y="1600750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1" t="-52116" r="-1" b="-25661"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10A33013-13E1-3450-0AB2-E08C0A2A75CB}"/>
              </a:ext>
            </a:extLst>
          </p:cNvPr>
          <p:cNvGrpSpPr/>
          <p:nvPr/>
        </p:nvGrpSpPr>
        <p:grpSpPr>
          <a:xfrm>
            <a:off x="1028700" y="881261"/>
            <a:ext cx="16230600" cy="8229600"/>
            <a:chOff x="0" y="0"/>
            <a:chExt cx="4450555" cy="2256620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B3339500-F614-29D1-BFF8-6002E6F19614}"/>
                </a:ext>
              </a:extLst>
            </p:cNvPr>
            <p:cNvSpPr/>
            <p:nvPr/>
          </p:nvSpPr>
          <p:spPr>
            <a:xfrm>
              <a:off x="0" y="0"/>
              <a:ext cx="4450555" cy="2256620"/>
            </a:xfrm>
            <a:custGeom>
              <a:avLst/>
              <a:gdLst/>
              <a:ahLst/>
              <a:cxnLst/>
              <a:rect l="l" t="t" r="r" b="b"/>
              <a:pathLst>
                <a:path w="4450555" h="2256620">
                  <a:moveTo>
                    <a:pt x="0" y="0"/>
                  </a:moveTo>
                  <a:lnTo>
                    <a:pt x="4450555" y="0"/>
                  </a:lnTo>
                  <a:lnTo>
                    <a:pt x="4450555" y="2256620"/>
                  </a:lnTo>
                  <a:lnTo>
                    <a:pt x="0" y="2256620"/>
                  </a:lnTo>
                  <a:close/>
                </a:path>
              </a:pathLst>
            </a:custGeom>
            <a:solidFill>
              <a:srgbClr val="FFFFFF">
                <a:alpha val="89804"/>
              </a:srgbClr>
            </a:solidFill>
          </p:spPr>
          <p:txBody>
            <a:bodyPr/>
            <a:lstStyle/>
            <a:p>
              <a:endParaRPr lang="zh-TW" altLang="en-US" dirty="0"/>
            </a:p>
          </p:txBody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FF96CFFF-5312-3B0B-4D35-73579FD2F762}"/>
                </a:ext>
              </a:extLst>
            </p:cNvPr>
            <p:cNvSpPr txBox="1"/>
            <p:nvPr/>
          </p:nvSpPr>
          <p:spPr>
            <a:xfrm>
              <a:off x="0" y="-57150"/>
              <a:ext cx="4450555" cy="23137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19"/>
                </a:lnSpc>
              </a:pPr>
              <a:endParaRPr/>
            </a:p>
          </p:txBody>
        </p:sp>
      </p:grpSp>
      <p:sp>
        <p:nvSpPr>
          <p:cNvPr id="52" name="TextBox 52">
            <a:extLst>
              <a:ext uri="{FF2B5EF4-FFF2-40B4-BE49-F238E27FC236}">
                <a16:creationId xmlns:a16="http://schemas.microsoft.com/office/drawing/2014/main" id="{8E5C3578-1647-1F8F-A668-87662668982E}"/>
              </a:ext>
            </a:extLst>
          </p:cNvPr>
          <p:cNvSpPr txBox="1"/>
          <p:nvPr/>
        </p:nvSpPr>
        <p:spPr>
          <a:xfrm>
            <a:off x="1269482" y="1139556"/>
            <a:ext cx="12362775" cy="1962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799" b="1" dirty="0" err="1">
                <a:solidFill>
                  <a:srgbClr val="131416"/>
                </a:solidFill>
                <a:latin typeface="Arimo Bold"/>
                <a:ea typeface="Arimo Bold"/>
                <a:cs typeface="Arimo Bold"/>
                <a:sym typeface="Arimo Bold"/>
              </a:rPr>
              <a:t>這時候，會們就會用到</a:t>
            </a:r>
            <a:r>
              <a:rPr lang="en-US" sz="2799" b="1" dirty="0">
                <a:solidFill>
                  <a:srgbClr val="131416"/>
                </a:solidFill>
                <a:latin typeface="Arimo Bold"/>
                <a:ea typeface="Arimo Bold"/>
                <a:cs typeface="Arimo Bold"/>
                <a:sym typeface="Arimo Bold"/>
              </a:rPr>
              <a:t>......</a:t>
            </a:r>
          </a:p>
          <a:p>
            <a:pPr algn="l">
              <a:lnSpc>
                <a:spcPts val="7999"/>
              </a:lnSpc>
            </a:pPr>
            <a:r>
              <a:rPr lang="en-US" sz="6399" b="1" dirty="0" err="1">
                <a:solidFill>
                  <a:srgbClr val="131416"/>
                </a:solidFill>
                <a:latin typeface="Arimo Bold"/>
                <a:ea typeface="Arimo Bold"/>
                <a:cs typeface="Arimo Bold"/>
                <a:sym typeface="Arimo Bold"/>
              </a:rPr>
              <a:t>檢索增強生成</a:t>
            </a:r>
            <a:r>
              <a:rPr lang="en-US" sz="6399" b="1" dirty="0">
                <a:solidFill>
                  <a:srgbClr val="131416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</a:p>
          <a:p>
            <a:pPr algn="l">
              <a:lnSpc>
                <a:spcPts val="4000"/>
              </a:lnSpc>
            </a:pPr>
            <a:r>
              <a:rPr lang="en-US" sz="3200" b="1" dirty="0">
                <a:solidFill>
                  <a:srgbClr val="131416"/>
                </a:solidFill>
                <a:latin typeface="Arimo Bold"/>
                <a:ea typeface="Arimo Bold"/>
                <a:cs typeface="Arimo Bold"/>
                <a:sym typeface="Arimo Bold"/>
              </a:rPr>
              <a:t>(RAG-Retrieval Augmented Generate)</a:t>
            </a:r>
          </a:p>
        </p:txBody>
      </p:sp>
      <p:grpSp>
        <p:nvGrpSpPr>
          <p:cNvPr id="7" name="Group 7">
            <a:extLst>
              <a:ext uri="{FF2B5EF4-FFF2-40B4-BE49-F238E27FC236}">
                <a16:creationId xmlns:a16="http://schemas.microsoft.com/office/drawing/2014/main" id="{17FADCD3-B78D-C304-782A-F4557199BFFD}"/>
              </a:ext>
            </a:extLst>
          </p:cNvPr>
          <p:cNvGrpSpPr/>
          <p:nvPr/>
        </p:nvGrpSpPr>
        <p:grpSpPr>
          <a:xfrm>
            <a:off x="82688" y="9110861"/>
            <a:ext cx="3975325" cy="972620"/>
            <a:chOff x="0" y="0"/>
            <a:chExt cx="1415854" cy="346409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9283A302-70D9-85AE-8207-7E502D127AEC}"/>
                </a:ext>
              </a:extLst>
            </p:cNvPr>
            <p:cNvSpPr/>
            <p:nvPr/>
          </p:nvSpPr>
          <p:spPr>
            <a:xfrm>
              <a:off x="0" y="0"/>
              <a:ext cx="1415854" cy="346409"/>
            </a:xfrm>
            <a:custGeom>
              <a:avLst/>
              <a:gdLst/>
              <a:ahLst/>
              <a:cxnLst/>
              <a:rect l="l" t="t" r="r" b="b"/>
              <a:pathLst>
                <a:path w="1415854" h="346409">
                  <a:moveTo>
                    <a:pt x="173205" y="0"/>
                  </a:moveTo>
                  <a:lnTo>
                    <a:pt x="1242650" y="0"/>
                  </a:lnTo>
                  <a:cubicBezTo>
                    <a:pt x="1338308" y="0"/>
                    <a:pt x="1415854" y="77546"/>
                    <a:pt x="1415854" y="173205"/>
                  </a:cubicBezTo>
                  <a:lnTo>
                    <a:pt x="1415854" y="173205"/>
                  </a:lnTo>
                  <a:cubicBezTo>
                    <a:pt x="1415854" y="219141"/>
                    <a:pt x="1397606" y="263197"/>
                    <a:pt x="1365124" y="295679"/>
                  </a:cubicBezTo>
                  <a:cubicBezTo>
                    <a:pt x="1332642" y="328161"/>
                    <a:pt x="1288586" y="346409"/>
                    <a:pt x="1242650" y="346409"/>
                  </a:cubicBezTo>
                  <a:lnTo>
                    <a:pt x="173205" y="346409"/>
                  </a:lnTo>
                  <a:cubicBezTo>
                    <a:pt x="77546" y="346409"/>
                    <a:pt x="0" y="268863"/>
                    <a:pt x="0" y="173205"/>
                  </a:cubicBezTo>
                  <a:lnTo>
                    <a:pt x="0" y="173205"/>
                  </a:lnTo>
                  <a:cubicBezTo>
                    <a:pt x="0" y="77546"/>
                    <a:pt x="77546" y="0"/>
                    <a:pt x="173205" y="0"/>
                  </a:cubicBezTo>
                  <a:close/>
                </a:path>
              </a:pathLst>
            </a:custGeom>
            <a:solidFill>
              <a:srgbClr val="000000">
                <a:alpha val="80000"/>
              </a:srgbClr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FBE050EC-F274-55FD-8085-911DBB1A5D6E}"/>
                </a:ext>
              </a:extLst>
            </p:cNvPr>
            <p:cNvSpPr txBox="1"/>
            <p:nvPr/>
          </p:nvSpPr>
          <p:spPr>
            <a:xfrm>
              <a:off x="0" y="-57150"/>
              <a:ext cx="1415854" cy="403559"/>
            </a:xfrm>
            <a:prstGeom prst="rect">
              <a:avLst/>
            </a:prstGeom>
          </p:spPr>
          <p:txBody>
            <a:bodyPr lIns="39111" tIns="39111" rIns="39111" bIns="39111" rtlCol="0" anchor="ctr"/>
            <a:lstStyle/>
            <a:p>
              <a:pPr algn="ctr">
                <a:lnSpc>
                  <a:spcPts val="3920"/>
                </a:lnSpc>
              </a:pPr>
              <a:endParaRPr/>
            </a:p>
          </p:txBody>
        </p:sp>
      </p:grpSp>
      <p:sp>
        <p:nvSpPr>
          <p:cNvPr id="10" name="Freeform 10">
            <a:extLst>
              <a:ext uri="{FF2B5EF4-FFF2-40B4-BE49-F238E27FC236}">
                <a16:creationId xmlns:a16="http://schemas.microsoft.com/office/drawing/2014/main" id="{9AFA04B3-E453-E21A-0707-2B2BB0255DA6}"/>
              </a:ext>
            </a:extLst>
          </p:cNvPr>
          <p:cNvSpPr/>
          <p:nvPr/>
        </p:nvSpPr>
        <p:spPr>
          <a:xfrm>
            <a:off x="1580543" y="9138099"/>
            <a:ext cx="979613" cy="512046"/>
          </a:xfrm>
          <a:custGeom>
            <a:avLst/>
            <a:gdLst/>
            <a:ahLst/>
            <a:cxnLst/>
            <a:rect l="l" t="t" r="r" b="b"/>
            <a:pathLst>
              <a:path w="1306150" h="682728">
                <a:moveTo>
                  <a:pt x="0" y="0"/>
                </a:moveTo>
                <a:lnTo>
                  <a:pt x="1306150" y="0"/>
                </a:lnTo>
                <a:lnTo>
                  <a:pt x="1306150" y="682728"/>
                </a:lnTo>
                <a:lnTo>
                  <a:pt x="0" y="68272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09092" t="-22874" r="-108814" b="-181225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1D7755F4-72DA-B6D1-E3C9-BF783524B81A}"/>
              </a:ext>
            </a:extLst>
          </p:cNvPr>
          <p:cNvSpPr txBox="1"/>
          <p:nvPr/>
        </p:nvSpPr>
        <p:spPr>
          <a:xfrm>
            <a:off x="405599" y="9863226"/>
            <a:ext cx="3329502" cy="2004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3"/>
              </a:lnSpc>
            </a:pPr>
            <a:r>
              <a:rPr lang="en-US" sz="1202" b="1">
                <a:solidFill>
                  <a:srgbClr val="4285F4"/>
                </a:solidFill>
                <a:latin typeface="DM Sans Bold"/>
                <a:ea typeface="DM Sans Bold"/>
                <a:cs typeface="DM Sans Bold"/>
                <a:sym typeface="DM Sans Bold"/>
              </a:rPr>
              <a:t>On Campus</a:t>
            </a:r>
            <a:r>
              <a:rPr lang="en-US" sz="1202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‧ National Sun Yat-sen University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A5AE43C5-E582-D8B3-8BA7-3E072CF1E2DB}"/>
              </a:ext>
            </a:extLst>
          </p:cNvPr>
          <p:cNvSpPr txBox="1"/>
          <p:nvPr/>
        </p:nvSpPr>
        <p:spPr>
          <a:xfrm>
            <a:off x="405599" y="9599462"/>
            <a:ext cx="3329502" cy="285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38"/>
              </a:lnSpc>
            </a:pPr>
            <a:r>
              <a:rPr lang="en-US" sz="174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Google Developer Groups</a:t>
            </a:r>
          </a:p>
        </p:txBody>
      </p:sp>
      <p:grpSp>
        <p:nvGrpSpPr>
          <p:cNvPr id="13" name="Group 13">
            <a:extLst>
              <a:ext uri="{FF2B5EF4-FFF2-40B4-BE49-F238E27FC236}">
                <a16:creationId xmlns:a16="http://schemas.microsoft.com/office/drawing/2014/main" id="{E51BF3E5-E35F-3ABA-1514-EAAD9D010B67}"/>
              </a:ext>
            </a:extLst>
          </p:cNvPr>
          <p:cNvGrpSpPr/>
          <p:nvPr/>
        </p:nvGrpSpPr>
        <p:grpSpPr>
          <a:xfrm>
            <a:off x="3872603" y="3165172"/>
            <a:ext cx="10308714" cy="5494500"/>
            <a:chOff x="0" y="0"/>
            <a:chExt cx="13744953" cy="7326000"/>
          </a:xfrm>
        </p:grpSpPr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2E9786AF-9DF6-2CDF-DA08-58FDAC239794}"/>
                </a:ext>
              </a:extLst>
            </p:cNvPr>
            <p:cNvSpPr/>
            <p:nvPr/>
          </p:nvSpPr>
          <p:spPr>
            <a:xfrm>
              <a:off x="0" y="0"/>
              <a:ext cx="13744978" cy="7325995"/>
            </a:xfrm>
            <a:custGeom>
              <a:avLst/>
              <a:gdLst/>
              <a:ahLst/>
              <a:cxnLst/>
              <a:rect l="l" t="t" r="r" b="b"/>
              <a:pathLst>
                <a:path w="13744978" h="7325995">
                  <a:moveTo>
                    <a:pt x="0" y="229362"/>
                  </a:moveTo>
                  <a:cubicBezTo>
                    <a:pt x="0" y="102616"/>
                    <a:pt x="97242" y="0"/>
                    <a:pt x="216998" y="0"/>
                  </a:cubicBezTo>
                  <a:lnTo>
                    <a:pt x="13527979" y="0"/>
                  </a:lnTo>
                  <a:lnTo>
                    <a:pt x="13527979" y="25400"/>
                  </a:lnTo>
                  <a:lnTo>
                    <a:pt x="13527979" y="0"/>
                  </a:lnTo>
                  <a:cubicBezTo>
                    <a:pt x="13647734" y="0"/>
                    <a:pt x="13744978" y="102616"/>
                    <a:pt x="13744978" y="229362"/>
                  </a:cubicBezTo>
                  <a:lnTo>
                    <a:pt x="13721024" y="229362"/>
                  </a:lnTo>
                  <a:lnTo>
                    <a:pt x="13744978" y="229362"/>
                  </a:lnTo>
                  <a:lnTo>
                    <a:pt x="13744978" y="7096633"/>
                  </a:lnTo>
                  <a:lnTo>
                    <a:pt x="13721024" y="7096633"/>
                  </a:lnTo>
                  <a:lnTo>
                    <a:pt x="13744978" y="7096633"/>
                  </a:lnTo>
                  <a:cubicBezTo>
                    <a:pt x="13744978" y="7223378"/>
                    <a:pt x="13647734" y="7325995"/>
                    <a:pt x="13527979" y="7325995"/>
                  </a:cubicBezTo>
                  <a:lnTo>
                    <a:pt x="13527979" y="7300595"/>
                  </a:lnTo>
                  <a:lnTo>
                    <a:pt x="13527979" y="7325995"/>
                  </a:lnTo>
                  <a:lnTo>
                    <a:pt x="216998" y="7325995"/>
                  </a:lnTo>
                  <a:lnTo>
                    <a:pt x="216998" y="7300595"/>
                  </a:lnTo>
                  <a:lnTo>
                    <a:pt x="216998" y="7325995"/>
                  </a:lnTo>
                  <a:cubicBezTo>
                    <a:pt x="97242" y="7325995"/>
                    <a:pt x="0" y="7223378"/>
                    <a:pt x="0" y="7096633"/>
                  </a:cubicBezTo>
                  <a:lnTo>
                    <a:pt x="0" y="229362"/>
                  </a:lnTo>
                  <a:lnTo>
                    <a:pt x="23951" y="229362"/>
                  </a:lnTo>
                  <a:lnTo>
                    <a:pt x="0" y="229362"/>
                  </a:lnTo>
                  <a:moveTo>
                    <a:pt x="47902" y="229362"/>
                  </a:moveTo>
                  <a:lnTo>
                    <a:pt x="47902" y="7096633"/>
                  </a:lnTo>
                  <a:lnTo>
                    <a:pt x="23951" y="7096633"/>
                  </a:lnTo>
                  <a:lnTo>
                    <a:pt x="47902" y="7096633"/>
                  </a:lnTo>
                  <a:cubicBezTo>
                    <a:pt x="47902" y="7195185"/>
                    <a:pt x="123468" y="7275195"/>
                    <a:pt x="216998" y="7275195"/>
                  </a:cubicBezTo>
                  <a:lnTo>
                    <a:pt x="13527979" y="7275195"/>
                  </a:lnTo>
                  <a:cubicBezTo>
                    <a:pt x="13621389" y="7275195"/>
                    <a:pt x="13697074" y="7195185"/>
                    <a:pt x="13697074" y="7096633"/>
                  </a:cubicBezTo>
                  <a:lnTo>
                    <a:pt x="13697074" y="229362"/>
                  </a:lnTo>
                  <a:cubicBezTo>
                    <a:pt x="13697074" y="130810"/>
                    <a:pt x="13621508" y="50800"/>
                    <a:pt x="13527979" y="50800"/>
                  </a:cubicBezTo>
                  <a:lnTo>
                    <a:pt x="216998" y="50800"/>
                  </a:lnTo>
                  <a:lnTo>
                    <a:pt x="216998" y="25400"/>
                  </a:lnTo>
                  <a:lnTo>
                    <a:pt x="216998" y="50800"/>
                  </a:lnTo>
                  <a:cubicBezTo>
                    <a:pt x="123468" y="50800"/>
                    <a:pt x="47902" y="130810"/>
                    <a:pt x="47902" y="229362"/>
                  </a:cubicBezTo>
                  <a:close/>
                </a:path>
              </a:pathLst>
            </a:custGeom>
            <a:solidFill>
              <a:srgbClr val="999999"/>
            </a:solidFill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23" name="Group 23">
            <a:extLst>
              <a:ext uri="{FF2B5EF4-FFF2-40B4-BE49-F238E27FC236}">
                <a16:creationId xmlns:a16="http://schemas.microsoft.com/office/drawing/2014/main" id="{B27C1EC6-6735-F386-8D51-30AF2CEADAB4}"/>
              </a:ext>
            </a:extLst>
          </p:cNvPr>
          <p:cNvGrpSpPr/>
          <p:nvPr/>
        </p:nvGrpSpPr>
        <p:grpSpPr>
          <a:xfrm>
            <a:off x="4295124" y="6356051"/>
            <a:ext cx="1277352" cy="1288382"/>
            <a:chOff x="0" y="0"/>
            <a:chExt cx="1703136" cy="1717843"/>
          </a:xfrm>
        </p:grpSpPr>
        <p:sp>
          <p:nvSpPr>
            <p:cNvPr id="24" name="Freeform 24">
              <a:extLst>
                <a:ext uri="{FF2B5EF4-FFF2-40B4-BE49-F238E27FC236}">
                  <a16:creationId xmlns:a16="http://schemas.microsoft.com/office/drawing/2014/main" id="{B92941E5-DBE2-2334-DF36-3946610A3BE5}"/>
                </a:ext>
              </a:extLst>
            </p:cNvPr>
            <p:cNvSpPr/>
            <p:nvPr/>
          </p:nvSpPr>
          <p:spPr>
            <a:xfrm>
              <a:off x="12700" y="12700"/>
              <a:ext cx="1677670" cy="1692402"/>
            </a:xfrm>
            <a:custGeom>
              <a:avLst/>
              <a:gdLst/>
              <a:ahLst/>
              <a:cxnLst/>
              <a:rect l="l" t="t" r="r" b="b"/>
              <a:pathLst>
                <a:path w="1677670" h="1692402">
                  <a:moveTo>
                    <a:pt x="0" y="282067"/>
                  </a:moveTo>
                  <a:cubicBezTo>
                    <a:pt x="0" y="126238"/>
                    <a:pt x="375539" y="0"/>
                    <a:pt x="838835" y="0"/>
                  </a:cubicBezTo>
                  <a:cubicBezTo>
                    <a:pt x="1302131" y="0"/>
                    <a:pt x="1677670" y="126238"/>
                    <a:pt x="1677670" y="282067"/>
                  </a:cubicBezTo>
                  <a:lnTo>
                    <a:pt x="1677670" y="1410335"/>
                  </a:lnTo>
                  <a:cubicBezTo>
                    <a:pt x="1677670" y="1566164"/>
                    <a:pt x="1302131" y="1692402"/>
                    <a:pt x="838835" y="1692402"/>
                  </a:cubicBezTo>
                  <a:cubicBezTo>
                    <a:pt x="375539" y="1692402"/>
                    <a:pt x="0" y="1566164"/>
                    <a:pt x="0" y="1410335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5" name="Freeform 25">
              <a:extLst>
                <a:ext uri="{FF2B5EF4-FFF2-40B4-BE49-F238E27FC236}">
                  <a16:creationId xmlns:a16="http://schemas.microsoft.com/office/drawing/2014/main" id="{E4CA5F00-A8A3-C778-E1A0-F8E8802CA866}"/>
                </a:ext>
              </a:extLst>
            </p:cNvPr>
            <p:cNvSpPr/>
            <p:nvPr/>
          </p:nvSpPr>
          <p:spPr>
            <a:xfrm>
              <a:off x="12700" y="294767"/>
              <a:ext cx="1677797" cy="282067"/>
            </a:xfrm>
            <a:custGeom>
              <a:avLst/>
              <a:gdLst/>
              <a:ahLst/>
              <a:cxnLst/>
              <a:rect l="l" t="t" r="r" b="b"/>
              <a:pathLst>
                <a:path w="1677797" h="282067">
                  <a:moveTo>
                    <a:pt x="1677797" y="0"/>
                  </a:moveTo>
                  <a:cubicBezTo>
                    <a:pt x="1677797" y="155829"/>
                    <a:pt x="1302258" y="282067"/>
                    <a:pt x="838962" y="282067"/>
                  </a:cubicBezTo>
                  <a:cubicBezTo>
                    <a:pt x="375666" y="282067"/>
                    <a:pt x="0" y="155829"/>
                    <a:pt x="0" y="0"/>
                  </a:cubicBezTo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6" name="Freeform 26">
              <a:extLst>
                <a:ext uri="{FF2B5EF4-FFF2-40B4-BE49-F238E27FC236}">
                  <a16:creationId xmlns:a16="http://schemas.microsoft.com/office/drawing/2014/main" id="{DB7560A5-B901-F606-8A3E-6E00ECBF3D0C}"/>
                </a:ext>
              </a:extLst>
            </p:cNvPr>
            <p:cNvSpPr/>
            <p:nvPr/>
          </p:nvSpPr>
          <p:spPr>
            <a:xfrm>
              <a:off x="12700" y="12700"/>
              <a:ext cx="1677670" cy="1692402"/>
            </a:xfrm>
            <a:custGeom>
              <a:avLst/>
              <a:gdLst/>
              <a:ahLst/>
              <a:cxnLst/>
              <a:rect l="l" t="t" r="r" b="b"/>
              <a:pathLst>
                <a:path w="1677670" h="1692402">
                  <a:moveTo>
                    <a:pt x="0" y="282067"/>
                  </a:moveTo>
                  <a:cubicBezTo>
                    <a:pt x="0" y="126238"/>
                    <a:pt x="375539" y="0"/>
                    <a:pt x="838835" y="0"/>
                  </a:cubicBezTo>
                  <a:cubicBezTo>
                    <a:pt x="1302131" y="0"/>
                    <a:pt x="1677670" y="126238"/>
                    <a:pt x="1677670" y="282067"/>
                  </a:cubicBezTo>
                  <a:lnTo>
                    <a:pt x="1677670" y="1410335"/>
                  </a:lnTo>
                  <a:cubicBezTo>
                    <a:pt x="1677670" y="1566164"/>
                    <a:pt x="1302131" y="1692402"/>
                    <a:pt x="838835" y="1692402"/>
                  </a:cubicBezTo>
                  <a:cubicBezTo>
                    <a:pt x="375539" y="1692402"/>
                    <a:pt x="0" y="1566164"/>
                    <a:pt x="0" y="1410335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7" name="Freeform 27">
              <a:extLst>
                <a:ext uri="{FF2B5EF4-FFF2-40B4-BE49-F238E27FC236}">
                  <a16:creationId xmlns:a16="http://schemas.microsoft.com/office/drawing/2014/main" id="{B2BB51CB-5790-EBF6-35BC-4E64DE2553A1}"/>
                </a:ext>
              </a:extLst>
            </p:cNvPr>
            <p:cNvSpPr/>
            <p:nvPr/>
          </p:nvSpPr>
          <p:spPr>
            <a:xfrm>
              <a:off x="0" y="0"/>
              <a:ext cx="1703070" cy="1717802"/>
            </a:xfrm>
            <a:custGeom>
              <a:avLst/>
              <a:gdLst/>
              <a:ahLst/>
              <a:cxnLst/>
              <a:rect l="l" t="t" r="r" b="b"/>
              <a:pathLst>
                <a:path w="1703070" h="1717802">
                  <a:moveTo>
                    <a:pt x="0" y="294767"/>
                  </a:moveTo>
                  <a:lnTo>
                    <a:pt x="12700" y="294767"/>
                  </a:lnTo>
                  <a:lnTo>
                    <a:pt x="0" y="294767"/>
                  </a:lnTo>
                  <a:cubicBezTo>
                    <a:pt x="0" y="123825"/>
                    <a:pt x="394462" y="0"/>
                    <a:pt x="851535" y="0"/>
                  </a:cubicBezTo>
                  <a:cubicBezTo>
                    <a:pt x="1308608" y="0"/>
                    <a:pt x="1703070" y="123825"/>
                    <a:pt x="1703070" y="294767"/>
                  </a:cubicBezTo>
                  <a:lnTo>
                    <a:pt x="1690370" y="294767"/>
                  </a:lnTo>
                  <a:lnTo>
                    <a:pt x="1703070" y="294767"/>
                  </a:lnTo>
                  <a:lnTo>
                    <a:pt x="1703070" y="1423035"/>
                  </a:lnTo>
                  <a:lnTo>
                    <a:pt x="1690370" y="1423035"/>
                  </a:lnTo>
                  <a:lnTo>
                    <a:pt x="1703070" y="1423035"/>
                  </a:lnTo>
                  <a:cubicBezTo>
                    <a:pt x="1703070" y="1593977"/>
                    <a:pt x="1308608" y="1717802"/>
                    <a:pt x="851535" y="1717802"/>
                  </a:cubicBezTo>
                  <a:lnTo>
                    <a:pt x="851535" y="1705102"/>
                  </a:lnTo>
                  <a:lnTo>
                    <a:pt x="851535" y="1717802"/>
                  </a:lnTo>
                  <a:cubicBezTo>
                    <a:pt x="394335" y="1717802"/>
                    <a:pt x="0" y="1593977"/>
                    <a:pt x="0" y="1423035"/>
                  </a:cubicBezTo>
                  <a:lnTo>
                    <a:pt x="0" y="294767"/>
                  </a:lnTo>
                  <a:lnTo>
                    <a:pt x="12700" y="294767"/>
                  </a:lnTo>
                  <a:lnTo>
                    <a:pt x="0" y="294767"/>
                  </a:lnTo>
                  <a:moveTo>
                    <a:pt x="25400" y="294767"/>
                  </a:moveTo>
                  <a:lnTo>
                    <a:pt x="25400" y="1423035"/>
                  </a:lnTo>
                  <a:lnTo>
                    <a:pt x="12700" y="1423035"/>
                  </a:lnTo>
                  <a:lnTo>
                    <a:pt x="25400" y="1423035"/>
                  </a:lnTo>
                  <a:cubicBezTo>
                    <a:pt x="25400" y="1563624"/>
                    <a:pt x="382143" y="1692402"/>
                    <a:pt x="851535" y="1692402"/>
                  </a:cubicBezTo>
                  <a:cubicBezTo>
                    <a:pt x="1320927" y="1692402"/>
                    <a:pt x="1677670" y="1563624"/>
                    <a:pt x="1677670" y="1423035"/>
                  </a:cubicBezTo>
                  <a:lnTo>
                    <a:pt x="1677670" y="294767"/>
                  </a:lnTo>
                  <a:cubicBezTo>
                    <a:pt x="1677797" y="154178"/>
                    <a:pt x="1321054" y="25400"/>
                    <a:pt x="851535" y="25400"/>
                  </a:cubicBezTo>
                  <a:lnTo>
                    <a:pt x="851535" y="12700"/>
                  </a:lnTo>
                  <a:lnTo>
                    <a:pt x="851535" y="25400"/>
                  </a:lnTo>
                  <a:cubicBezTo>
                    <a:pt x="382143" y="25400"/>
                    <a:pt x="25400" y="154178"/>
                    <a:pt x="25400" y="294767"/>
                  </a:cubicBezTo>
                  <a:close/>
                </a:path>
              </a:pathLst>
            </a:custGeom>
            <a:solidFill>
              <a:srgbClr val="695D46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8" name="Freeform 28">
              <a:extLst>
                <a:ext uri="{FF2B5EF4-FFF2-40B4-BE49-F238E27FC236}">
                  <a16:creationId xmlns:a16="http://schemas.microsoft.com/office/drawing/2014/main" id="{AE66A954-5FEE-6298-8469-C27AAE93B685}"/>
                </a:ext>
              </a:extLst>
            </p:cNvPr>
            <p:cNvSpPr/>
            <p:nvPr/>
          </p:nvSpPr>
          <p:spPr>
            <a:xfrm>
              <a:off x="0" y="294767"/>
              <a:ext cx="1703197" cy="294767"/>
            </a:xfrm>
            <a:custGeom>
              <a:avLst/>
              <a:gdLst/>
              <a:ahLst/>
              <a:cxnLst/>
              <a:rect l="l" t="t" r="r" b="b"/>
              <a:pathLst>
                <a:path w="1703197" h="294767">
                  <a:moveTo>
                    <a:pt x="1703197" y="0"/>
                  </a:moveTo>
                  <a:cubicBezTo>
                    <a:pt x="1703197" y="170942"/>
                    <a:pt x="1308735" y="294767"/>
                    <a:pt x="851662" y="294767"/>
                  </a:cubicBezTo>
                  <a:lnTo>
                    <a:pt x="851662" y="282067"/>
                  </a:lnTo>
                  <a:lnTo>
                    <a:pt x="851662" y="294767"/>
                  </a:lnTo>
                  <a:cubicBezTo>
                    <a:pt x="394462" y="294767"/>
                    <a:pt x="0" y="170942"/>
                    <a:pt x="0" y="0"/>
                  </a:cubicBezTo>
                  <a:lnTo>
                    <a:pt x="25400" y="0"/>
                  </a:lnTo>
                  <a:cubicBezTo>
                    <a:pt x="25400" y="140589"/>
                    <a:pt x="382143" y="269367"/>
                    <a:pt x="851535" y="269367"/>
                  </a:cubicBezTo>
                  <a:cubicBezTo>
                    <a:pt x="1320927" y="269367"/>
                    <a:pt x="1677670" y="140589"/>
                    <a:pt x="1677670" y="0"/>
                  </a:cubicBezTo>
                  <a:close/>
                </a:path>
              </a:pathLst>
            </a:custGeom>
            <a:solidFill>
              <a:srgbClr val="695D46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9" name="Freeform 29">
              <a:extLst>
                <a:ext uri="{FF2B5EF4-FFF2-40B4-BE49-F238E27FC236}">
                  <a16:creationId xmlns:a16="http://schemas.microsoft.com/office/drawing/2014/main" id="{6121279C-79F8-AA80-FDFF-03DB52016F31}"/>
                </a:ext>
              </a:extLst>
            </p:cNvPr>
            <p:cNvSpPr/>
            <p:nvPr/>
          </p:nvSpPr>
          <p:spPr>
            <a:xfrm>
              <a:off x="0" y="0"/>
              <a:ext cx="1703070" cy="1717802"/>
            </a:xfrm>
            <a:custGeom>
              <a:avLst/>
              <a:gdLst/>
              <a:ahLst/>
              <a:cxnLst/>
              <a:rect l="l" t="t" r="r" b="b"/>
              <a:pathLst>
                <a:path w="1703070" h="1717802">
                  <a:moveTo>
                    <a:pt x="0" y="294767"/>
                  </a:moveTo>
                  <a:lnTo>
                    <a:pt x="12700" y="294767"/>
                  </a:lnTo>
                  <a:lnTo>
                    <a:pt x="0" y="294767"/>
                  </a:lnTo>
                  <a:cubicBezTo>
                    <a:pt x="0" y="123825"/>
                    <a:pt x="394462" y="0"/>
                    <a:pt x="851535" y="0"/>
                  </a:cubicBezTo>
                  <a:cubicBezTo>
                    <a:pt x="1308608" y="0"/>
                    <a:pt x="1703070" y="123825"/>
                    <a:pt x="1703070" y="294767"/>
                  </a:cubicBezTo>
                  <a:lnTo>
                    <a:pt x="1690370" y="294767"/>
                  </a:lnTo>
                  <a:lnTo>
                    <a:pt x="1703070" y="294767"/>
                  </a:lnTo>
                  <a:lnTo>
                    <a:pt x="1703070" y="1423035"/>
                  </a:lnTo>
                  <a:lnTo>
                    <a:pt x="1690370" y="1423035"/>
                  </a:lnTo>
                  <a:lnTo>
                    <a:pt x="1703070" y="1423035"/>
                  </a:lnTo>
                  <a:cubicBezTo>
                    <a:pt x="1703070" y="1593977"/>
                    <a:pt x="1308608" y="1717802"/>
                    <a:pt x="851535" y="1717802"/>
                  </a:cubicBezTo>
                  <a:lnTo>
                    <a:pt x="851535" y="1705102"/>
                  </a:lnTo>
                  <a:lnTo>
                    <a:pt x="851535" y="1717802"/>
                  </a:lnTo>
                  <a:cubicBezTo>
                    <a:pt x="394335" y="1717802"/>
                    <a:pt x="0" y="1593977"/>
                    <a:pt x="0" y="1423035"/>
                  </a:cubicBezTo>
                  <a:lnTo>
                    <a:pt x="0" y="294767"/>
                  </a:lnTo>
                  <a:lnTo>
                    <a:pt x="12700" y="294767"/>
                  </a:lnTo>
                  <a:lnTo>
                    <a:pt x="0" y="294767"/>
                  </a:lnTo>
                  <a:moveTo>
                    <a:pt x="25400" y="294767"/>
                  </a:moveTo>
                  <a:lnTo>
                    <a:pt x="25400" y="1423035"/>
                  </a:lnTo>
                  <a:lnTo>
                    <a:pt x="12700" y="1423035"/>
                  </a:lnTo>
                  <a:lnTo>
                    <a:pt x="25400" y="1423035"/>
                  </a:lnTo>
                  <a:cubicBezTo>
                    <a:pt x="25400" y="1563624"/>
                    <a:pt x="382143" y="1692402"/>
                    <a:pt x="851535" y="1692402"/>
                  </a:cubicBezTo>
                  <a:cubicBezTo>
                    <a:pt x="1320927" y="1692402"/>
                    <a:pt x="1677670" y="1563624"/>
                    <a:pt x="1677670" y="1423035"/>
                  </a:cubicBezTo>
                  <a:lnTo>
                    <a:pt x="1677670" y="294767"/>
                  </a:lnTo>
                  <a:cubicBezTo>
                    <a:pt x="1677797" y="154178"/>
                    <a:pt x="1321054" y="25400"/>
                    <a:pt x="851535" y="25400"/>
                  </a:cubicBezTo>
                  <a:lnTo>
                    <a:pt x="851535" y="12700"/>
                  </a:lnTo>
                  <a:lnTo>
                    <a:pt x="851535" y="25400"/>
                  </a:lnTo>
                  <a:cubicBezTo>
                    <a:pt x="382143" y="25400"/>
                    <a:pt x="25400" y="154178"/>
                    <a:pt x="25400" y="294767"/>
                  </a:cubicBezTo>
                  <a:close/>
                </a:path>
              </a:pathLst>
            </a:custGeom>
            <a:solidFill>
              <a:srgbClr val="695D46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0" name="TextBox 30">
              <a:extLst>
                <a:ext uri="{FF2B5EF4-FFF2-40B4-BE49-F238E27FC236}">
                  <a16:creationId xmlns:a16="http://schemas.microsoft.com/office/drawing/2014/main" id="{4AA1AB69-559B-7BDD-C42E-D223BF9CCF80}"/>
                </a:ext>
              </a:extLst>
            </p:cNvPr>
            <p:cNvSpPr txBox="1"/>
            <p:nvPr/>
          </p:nvSpPr>
          <p:spPr>
            <a:xfrm>
              <a:off x="0" y="-19050"/>
              <a:ext cx="1703136" cy="17368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20"/>
                </a:lnSpc>
              </a:pPr>
              <a:r>
                <a:rPr lang="en-US" sz="1600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領域知識庫</a:t>
              </a:r>
            </a:p>
          </p:txBody>
        </p:sp>
      </p:grpSp>
      <p:sp>
        <p:nvSpPr>
          <p:cNvPr id="31" name="Freeform 31">
            <a:extLst>
              <a:ext uri="{FF2B5EF4-FFF2-40B4-BE49-F238E27FC236}">
                <a16:creationId xmlns:a16="http://schemas.microsoft.com/office/drawing/2014/main" id="{B18BA281-AB7C-2A35-840A-D70F79C2E7E3}"/>
              </a:ext>
            </a:extLst>
          </p:cNvPr>
          <p:cNvSpPr/>
          <p:nvPr/>
        </p:nvSpPr>
        <p:spPr>
          <a:xfrm>
            <a:off x="4672737" y="6066694"/>
            <a:ext cx="522086" cy="519322"/>
          </a:xfrm>
          <a:custGeom>
            <a:avLst/>
            <a:gdLst/>
            <a:ahLst/>
            <a:cxnLst/>
            <a:rect l="l" t="t" r="r" b="b"/>
            <a:pathLst>
              <a:path w="522086" h="519322">
                <a:moveTo>
                  <a:pt x="0" y="0"/>
                </a:moveTo>
                <a:lnTo>
                  <a:pt x="522086" y="0"/>
                </a:lnTo>
                <a:lnTo>
                  <a:pt x="522086" y="519322"/>
                </a:lnTo>
                <a:lnTo>
                  <a:pt x="0" y="51932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4527" r="-4527"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32" name="Group 32">
            <a:extLst>
              <a:ext uri="{FF2B5EF4-FFF2-40B4-BE49-F238E27FC236}">
                <a16:creationId xmlns:a16="http://schemas.microsoft.com/office/drawing/2014/main" id="{A602DD01-BE39-B34F-17B6-7A7EF49B1EA5}"/>
              </a:ext>
            </a:extLst>
          </p:cNvPr>
          <p:cNvGrpSpPr/>
          <p:nvPr/>
        </p:nvGrpSpPr>
        <p:grpSpPr>
          <a:xfrm>
            <a:off x="6711995" y="5219691"/>
            <a:ext cx="2278729" cy="836462"/>
            <a:chOff x="0" y="0"/>
            <a:chExt cx="3489400" cy="2328600"/>
          </a:xfrm>
          <a:solidFill>
            <a:srgbClr val="BDC346"/>
          </a:solidFill>
        </p:grpSpPr>
        <p:sp>
          <p:nvSpPr>
            <p:cNvPr id="33" name="Freeform 33">
              <a:extLst>
                <a:ext uri="{FF2B5EF4-FFF2-40B4-BE49-F238E27FC236}">
                  <a16:creationId xmlns:a16="http://schemas.microsoft.com/office/drawing/2014/main" id="{D459E777-0144-6EF0-E0B6-30D6C0AB3386}"/>
                </a:ext>
              </a:extLst>
            </p:cNvPr>
            <p:cNvSpPr/>
            <p:nvPr/>
          </p:nvSpPr>
          <p:spPr>
            <a:xfrm>
              <a:off x="12700" y="12700"/>
              <a:ext cx="3464052" cy="2303145"/>
            </a:xfrm>
            <a:custGeom>
              <a:avLst/>
              <a:gdLst/>
              <a:ahLst/>
              <a:cxnLst/>
              <a:rect l="l" t="t" r="r" b="b"/>
              <a:pathLst>
                <a:path w="3464052" h="2303145">
                  <a:moveTo>
                    <a:pt x="0" y="0"/>
                  </a:moveTo>
                  <a:lnTo>
                    <a:pt x="3464052" y="0"/>
                  </a:lnTo>
                  <a:lnTo>
                    <a:pt x="3464052" y="2303145"/>
                  </a:lnTo>
                  <a:lnTo>
                    <a:pt x="0" y="2303145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4" name="Freeform 34">
              <a:extLst>
                <a:ext uri="{FF2B5EF4-FFF2-40B4-BE49-F238E27FC236}">
                  <a16:creationId xmlns:a16="http://schemas.microsoft.com/office/drawing/2014/main" id="{D5A553F9-DF7D-46B0-C525-ACF02212C1E0}"/>
                </a:ext>
              </a:extLst>
            </p:cNvPr>
            <p:cNvSpPr/>
            <p:nvPr/>
          </p:nvSpPr>
          <p:spPr>
            <a:xfrm>
              <a:off x="0" y="0"/>
              <a:ext cx="3489452" cy="2328545"/>
            </a:xfrm>
            <a:custGeom>
              <a:avLst/>
              <a:gdLst/>
              <a:ahLst/>
              <a:cxnLst/>
              <a:rect l="l" t="t" r="r" b="b"/>
              <a:pathLst>
                <a:path w="3489452" h="2328545">
                  <a:moveTo>
                    <a:pt x="12700" y="0"/>
                  </a:moveTo>
                  <a:lnTo>
                    <a:pt x="3476752" y="0"/>
                  </a:lnTo>
                  <a:cubicBezTo>
                    <a:pt x="3483737" y="0"/>
                    <a:pt x="3489452" y="5715"/>
                    <a:pt x="3489452" y="12700"/>
                  </a:cubicBezTo>
                  <a:lnTo>
                    <a:pt x="3489452" y="2315845"/>
                  </a:lnTo>
                  <a:cubicBezTo>
                    <a:pt x="3489452" y="2322830"/>
                    <a:pt x="3483737" y="2328545"/>
                    <a:pt x="3476752" y="2328545"/>
                  </a:cubicBezTo>
                  <a:lnTo>
                    <a:pt x="12700" y="2328545"/>
                  </a:lnTo>
                  <a:cubicBezTo>
                    <a:pt x="5715" y="2328545"/>
                    <a:pt x="0" y="2322830"/>
                    <a:pt x="0" y="2315845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2315845"/>
                  </a:lnTo>
                  <a:lnTo>
                    <a:pt x="12700" y="2315845"/>
                  </a:lnTo>
                  <a:lnTo>
                    <a:pt x="12700" y="2303145"/>
                  </a:lnTo>
                  <a:lnTo>
                    <a:pt x="3476752" y="2303145"/>
                  </a:lnTo>
                  <a:lnTo>
                    <a:pt x="3476752" y="2315845"/>
                  </a:lnTo>
                  <a:lnTo>
                    <a:pt x="3464052" y="2315845"/>
                  </a:lnTo>
                  <a:lnTo>
                    <a:pt x="3464052" y="12700"/>
                  </a:lnTo>
                  <a:lnTo>
                    <a:pt x="3476752" y="12700"/>
                  </a:lnTo>
                  <a:lnTo>
                    <a:pt x="3476752" y="25400"/>
                  </a:lnTo>
                  <a:lnTo>
                    <a:pt x="12700" y="25400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5" name="TextBox 35">
              <a:extLst>
                <a:ext uri="{FF2B5EF4-FFF2-40B4-BE49-F238E27FC236}">
                  <a16:creationId xmlns:a16="http://schemas.microsoft.com/office/drawing/2014/main" id="{45937389-85F5-F2E4-424A-C80F6DD90D26}"/>
                </a:ext>
              </a:extLst>
            </p:cNvPr>
            <p:cNvSpPr txBox="1"/>
            <p:nvPr/>
          </p:nvSpPr>
          <p:spPr>
            <a:xfrm>
              <a:off x="0" y="-19050"/>
              <a:ext cx="3489400" cy="2347650"/>
            </a:xfrm>
            <a:prstGeom prst="rect">
              <a:avLst/>
            </a:prstGeom>
            <a:solidFill>
              <a:srgbClr val="E8F546"/>
            </a:solidFill>
          </p:spPr>
          <p:txBody>
            <a:bodyPr lIns="50800" tIns="50800" rIns="50800" bIns="50800" rtlCol="0" anchor="ctr"/>
            <a:lstStyle/>
            <a:p>
              <a:pPr algn="ctr"/>
              <a:r>
                <a:rPr lang="en-US" dirty="0" err="1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內嵌模型</a:t>
              </a:r>
              <a:endParaRPr lang="en-US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endParaRPr>
            </a:p>
            <a:p>
              <a:pPr algn="ctr"/>
              <a:r>
                <a:rPr lang="en-US" dirty="0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(Embedding model) </a:t>
              </a:r>
            </a:p>
          </p:txBody>
        </p:sp>
      </p:grpSp>
      <p:grpSp>
        <p:nvGrpSpPr>
          <p:cNvPr id="36" name="Group 36">
            <a:extLst>
              <a:ext uri="{FF2B5EF4-FFF2-40B4-BE49-F238E27FC236}">
                <a16:creationId xmlns:a16="http://schemas.microsoft.com/office/drawing/2014/main" id="{A37B9C6F-959A-7DAC-B12B-87B360CA3745}"/>
              </a:ext>
            </a:extLst>
          </p:cNvPr>
          <p:cNvGrpSpPr/>
          <p:nvPr/>
        </p:nvGrpSpPr>
        <p:grpSpPr>
          <a:xfrm>
            <a:off x="10559408" y="6127025"/>
            <a:ext cx="2386650" cy="1746450"/>
            <a:chOff x="0" y="0"/>
            <a:chExt cx="3182200" cy="2328600"/>
          </a:xfrm>
        </p:grpSpPr>
        <p:sp>
          <p:nvSpPr>
            <p:cNvPr id="37" name="Freeform 37">
              <a:extLst>
                <a:ext uri="{FF2B5EF4-FFF2-40B4-BE49-F238E27FC236}">
                  <a16:creationId xmlns:a16="http://schemas.microsoft.com/office/drawing/2014/main" id="{FBBDCF21-189B-97E3-748C-C1FD4FCFE013}"/>
                </a:ext>
              </a:extLst>
            </p:cNvPr>
            <p:cNvSpPr/>
            <p:nvPr/>
          </p:nvSpPr>
          <p:spPr>
            <a:xfrm>
              <a:off x="12700" y="12700"/>
              <a:ext cx="3156839" cy="2303145"/>
            </a:xfrm>
            <a:custGeom>
              <a:avLst/>
              <a:gdLst/>
              <a:ahLst/>
              <a:cxnLst/>
              <a:rect l="l" t="t" r="r" b="b"/>
              <a:pathLst>
                <a:path w="3156839" h="2303145">
                  <a:moveTo>
                    <a:pt x="0" y="0"/>
                  </a:moveTo>
                  <a:lnTo>
                    <a:pt x="3156839" y="0"/>
                  </a:lnTo>
                  <a:lnTo>
                    <a:pt x="3156839" y="2303145"/>
                  </a:lnTo>
                  <a:lnTo>
                    <a:pt x="0" y="2303145"/>
                  </a:lnTo>
                  <a:close/>
                </a:path>
              </a:pathLst>
            </a:custGeom>
            <a:solidFill>
              <a:srgbClr val="C9DAF8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8" name="Freeform 38">
              <a:extLst>
                <a:ext uri="{FF2B5EF4-FFF2-40B4-BE49-F238E27FC236}">
                  <a16:creationId xmlns:a16="http://schemas.microsoft.com/office/drawing/2014/main" id="{D563D5C4-1768-6FF9-D213-BBB211FAFDEE}"/>
                </a:ext>
              </a:extLst>
            </p:cNvPr>
            <p:cNvSpPr/>
            <p:nvPr/>
          </p:nvSpPr>
          <p:spPr>
            <a:xfrm>
              <a:off x="0" y="0"/>
              <a:ext cx="3182239" cy="2328545"/>
            </a:xfrm>
            <a:custGeom>
              <a:avLst/>
              <a:gdLst/>
              <a:ahLst/>
              <a:cxnLst/>
              <a:rect l="l" t="t" r="r" b="b"/>
              <a:pathLst>
                <a:path w="3182239" h="2328545">
                  <a:moveTo>
                    <a:pt x="12700" y="0"/>
                  </a:moveTo>
                  <a:lnTo>
                    <a:pt x="3169539" y="0"/>
                  </a:lnTo>
                  <a:cubicBezTo>
                    <a:pt x="3176524" y="0"/>
                    <a:pt x="3182239" y="5715"/>
                    <a:pt x="3182239" y="12700"/>
                  </a:cubicBezTo>
                  <a:lnTo>
                    <a:pt x="3182239" y="2315845"/>
                  </a:lnTo>
                  <a:cubicBezTo>
                    <a:pt x="3182239" y="2322830"/>
                    <a:pt x="3176524" y="2328545"/>
                    <a:pt x="3169539" y="2328545"/>
                  </a:cubicBezTo>
                  <a:lnTo>
                    <a:pt x="12700" y="2328545"/>
                  </a:lnTo>
                  <a:cubicBezTo>
                    <a:pt x="5715" y="2328545"/>
                    <a:pt x="0" y="2322830"/>
                    <a:pt x="0" y="2315845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2315845"/>
                  </a:lnTo>
                  <a:lnTo>
                    <a:pt x="12700" y="2315845"/>
                  </a:lnTo>
                  <a:lnTo>
                    <a:pt x="12700" y="2303145"/>
                  </a:lnTo>
                  <a:lnTo>
                    <a:pt x="3169539" y="2303145"/>
                  </a:lnTo>
                  <a:lnTo>
                    <a:pt x="3169539" y="2315845"/>
                  </a:lnTo>
                  <a:lnTo>
                    <a:pt x="3156839" y="2315845"/>
                  </a:lnTo>
                  <a:lnTo>
                    <a:pt x="3156839" y="12700"/>
                  </a:lnTo>
                  <a:lnTo>
                    <a:pt x="3169539" y="12700"/>
                  </a:lnTo>
                  <a:lnTo>
                    <a:pt x="3169539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695D46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9" name="TextBox 39">
              <a:extLst>
                <a:ext uri="{FF2B5EF4-FFF2-40B4-BE49-F238E27FC236}">
                  <a16:creationId xmlns:a16="http://schemas.microsoft.com/office/drawing/2014/main" id="{BD4D1E2A-AB34-2282-941E-400B629F9DBD}"/>
                </a:ext>
              </a:extLst>
            </p:cNvPr>
            <p:cNvSpPr txBox="1"/>
            <p:nvPr/>
          </p:nvSpPr>
          <p:spPr>
            <a:xfrm>
              <a:off x="0" y="-19050"/>
              <a:ext cx="3182200" cy="2347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r>
                <a:rPr lang="en-US" sz="2799" dirty="0" err="1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生成器</a:t>
              </a:r>
              <a:endParaRPr lang="en-US" sz="2799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endParaRPr>
            </a:p>
            <a:p>
              <a:pPr algn="ctr">
                <a:lnSpc>
                  <a:spcPts val="2400"/>
                </a:lnSpc>
              </a:pPr>
              <a:r>
                <a:rPr lang="en-US" sz="2000" dirty="0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(LLM)</a:t>
              </a:r>
            </a:p>
          </p:txBody>
        </p:sp>
      </p:grpSp>
      <p:sp>
        <p:nvSpPr>
          <p:cNvPr id="40" name="AutoShape 40">
            <a:extLst>
              <a:ext uri="{FF2B5EF4-FFF2-40B4-BE49-F238E27FC236}">
                <a16:creationId xmlns:a16="http://schemas.microsoft.com/office/drawing/2014/main" id="{EA5E1A1D-18EA-7FEC-BCE7-B91F80D0A112}"/>
              </a:ext>
            </a:extLst>
          </p:cNvPr>
          <p:cNvSpPr/>
          <p:nvPr/>
        </p:nvSpPr>
        <p:spPr>
          <a:xfrm rot="10676861">
            <a:off x="5577605" y="6694845"/>
            <a:ext cx="1151836" cy="53968"/>
          </a:xfrm>
          <a:prstGeom prst="line">
            <a:avLst/>
          </a:prstGeom>
          <a:ln w="9525" cap="rnd">
            <a:solidFill>
              <a:srgbClr val="695D46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41" name="AutoShape 41">
            <a:extLst>
              <a:ext uri="{FF2B5EF4-FFF2-40B4-BE49-F238E27FC236}">
                <a16:creationId xmlns:a16="http://schemas.microsoft.com/office/drawing/2014/main" id="{6A3A30D4-35C4-2FCE-25FC-94AAB830D89D}"/>
              </a:ext>
            </a:extLst>
          </p:cNvPr>
          <p:cNvSpPr/>
          <p:nvPr/>
        </p:nvSpPr>
        <p:spPr>
          <a:xfrm rot="70148" flipV="1">
            <a:off x="5591922" y="7121893"/>
            <a:ext cx="1144484" cy="17674"/>
          </a:xfrm>
          <a:prstGeom prst="line">
            <a:avLst/>
          </a:prstGeom>
          <a:ln w="9525" cap="rnd">
            <a:solidFill>
              <a:srgbClr val="695D46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42" name="TextBox 42">
            <a:extLst>
              <a:ext uri="{FF2B5EF4-FFF2-40B4-BE49-F238E27FC236}">
                <a16:creationId xmlns:a16="http://schemas.microsoft.com/office/drawing/2014/main" id="{075936BB-3B22-BD3E-DD99-D7DBD6AC1DCB}"/>
              </a:ext>
            </a:extLst>
          </p:cNvPr>
          <p:cNvSpPr txBox="1"/>
          <p:nvPr/>
        </p:nvSpPr>
        <p:spPr>
          <a:xfrm>
            <a:off x="5567579" y="6501012"/>
            <a:ext cx="982200" cy="1795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39"/>
              </a:lnSpc>
            </a:pPr>
            <a:r>
              <a:rPr lang="en-US" sz="15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搜尋</a:t>
            </a:r>
            <a:endParaRPr lang="en-US" sz="15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TextBox 43">
            <a:extLst>
              <a:ext uri="{FF2B5EF4-FFF2-40B4-BE49-F238E27FC236}">
                <a16:creationId xmlns:a16="http://schemas.microsoft.com/office/drawing/2014/main" id="{CB133741-A33A-AE9D-B6C0-6D463124E236}"/>
              </a:ext>
            </a:extLst>
          </p:cNvPr>
          <p:cNvSpPr txBox="1"/>
          <p:nvPr/>
        </p:nvSpPr>
        <p:spPr>
          <a:xfrm>
            <a:off x="5625498" y="7204090"/>
            <a:ext cx="866363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39"/>
              </a:lnSpc>
            </a:pPr>
            <a:r>
              <a:rPr lang="en-US" sz="15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回傳相關內容</a:t>
            </a:r>
            <a:endParaRPr lang="en-US" sz="15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TextBox 44">
            <a:extLst>
              <a:ext uri="{FF2B5EF4-FFF2-40B4-BE49-F238E27FC236}">
                <a16:creationId xmlns:a16="http://schemas.microsoft.com/office/drawing/2014/main" id="{EBA42045-D0FA-12B8-E8FE-DFC2DF41405B}"/>
              </a:ext>
            </a:extLst>
          </p:cNvPr>
          <p:cNvSpPr txBox="1"/>
          <p:nvPr/>
        </p:nvSpPr>
        <p:spPr>
          <a:xfrm>
            <a:off x="7214242" y="4235742"/>
            <a:ext cx="1297365" cy="2076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39"/>
              </a:lnSpc>
            </a:pPr>
            <a:r>
              <a:rPr lang="en-US" sz="1500" b="1" i="1">
                <a:solidFill>
                  <a:srgbClr val="9900FF"/>
                </a:solidFill>
                <a:latin typeface="Arimo Bold Italics"/>
                <a:ea typeface="Arimo Bold Italics"/>
                <a:cs typeface="Arimo Bold Italics"/>
                <a:sym typeface="Arimo Bold Italics"/>
              </a:rPr>
              <a:t>輸入問題</a:t>
            </a:r>
          </a:p>
        </p:txBody>
      </p:sp>
      <p:sp>
        <p:nvSpPr>
          <p:cNvPr id="45" name="AutoShape 45">
            <a:extLst>
              <a:ext uri="{FF2B5EF4-FFF2-40B4-BE49-F238E27FC236}">
                <a16:creationId xmlns:a16="http://schemas.microsoft.com/office/drawing/2014/main" id="{38A5FD3B-BE19-436F-2EDB-F8B26FE8412B}"/>
              </a:ext>
            </a:extLst>
          </p:cNvPr>
          <p:cNvSpPr/>
          <p:nvPr/>
        </p:nvSpPr>
        <p:spPr>
          <a:xfrm rot="45613">
            <a:off x="8952469" y="6997017"/>
            <a:ext cx="1626148" cy="1970"/>
          </a:xfrm>
          <a:prstGeom prst="line">
            <a:avLst/>
          </a:prstGeom>
          <a:ln w="9525" cap="rnd">
            <a:solidFill>
              <a:srgbClr val="695D46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46" name="TextBox 46">
            <a:extLst>
              <a:ext uri="{FF2B5EF4-FFF2-40B4-BE49-F238E27FC236}">
                <a16:creationId xmlns:a16="http://schemas.microsoft.com/office/drawing/2014/main" id="{9713D090-3C31-4D9E-DCB2-E7A2A320F1BC}"/>
              </a:ext>
            </a:extLst>
          </p:cNvPr>
          <p:cNvSpPr txBox="1"/>
          <p:nvPr/>
        </p:nvSpPr>
        <p:spPr>
          <a:xfrm>
            <a:off x="9191013" y="6770435"/>
            <a:ext cx="1105254" cy="1923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536"/>
              </a:lnSpc>
            </a:pPr>
            <a:r>
              <a:rPr lang="en-US" sz="1600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最佳解排序</a:t>
            </a:r>
            <a:endParaRPr lang="en-US" sz="1600" dirty="0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47" name="TextBox 47">
            <a:extLst>
              <a:ext uri="{FF2B5EF4-FFF2-40B4-BE49-F238E27FC236}">
                <a16:creationId xmlns:a16="http://schemas.microsoft.com/office/drawing/2014/main" id="{62223B61-AFF5-D899-6DF9-8CE779648D2D}"/>
              </a:ext>
            </a:extLst>
          </p:cNvPr>
          <p:cNvSpPr txBox="1"/>
          <p:nvPr/>
        </p:nvSpPr>
        <p:spPr>
          <a:xfrm>
            <a:off x="6164164" y="3291427"/>
            <a:ext cx="5740350" cy="409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20"/>
              </a:lnSpc>
            </a:pPr>
            <a:r>
              <a:rPr lang="en-US" sz="2600" dirty="0" err="1">
                <a:solidFill>
                  <a:srgbClr val="38761D"/>
                </a:solidFill>
                <a:latin typeface="Arimo"/>
                <a:ea typeface="Arimo"/>
                <a:cs typeface="Arimo"/>
                <a:sym typeface="Arimo"/>
              </a:rPr>
              <a:t>檢索增強生成</a:t>
            </a:r>
            <a:endParaRPr lang="en-US" sz="2600" dirty="0">
              <a:solidFill>
                <a:srgbClr val="38761D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48" name="AutoShape 48">
            <a:extLst>
              <a:ext uri="{FF2B5EF4-FFF2-40B4-BE49-F238E27FC236}">
                <a16:creationId xmlns:a16="http://schemas.microsoft.com/office/drawing/2014/main" id="{0700A415-0207-5452-B759-1D323C256D57}"/>
              </a:ext>
            </a:extLst>
          </p:cNvPr>
          <p:cNvSpPr/>
          <p:nvPr/>
        </p:nvSpPr>
        <p:spPr>
          <a:xfrm rot="5360565">
            <a:off x="7520014" y="4810392"/>
            <a:ext cx="652447" cy="276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49" name="TextBox 49">
            <a:extLst>
              <a:ext uri="{FF2B5EF4-FFF2-40B4-BE49-F238E27FC236}">
                <a16:creationId xmlns:a16="http://schemas.microsoft.com/office/drawing/2014/main" id="{DF4DA06C-4F30-3A96-8974-6728C8056E21}"/>
              </a:ext>
            </a:extLst>
          </p:cNvPr>
          <p:cNvSpPr txBox="1"/>
          <p:nvPr/>
        </p:nvSpPr>
        <p:spPr>
          <a:xfrm>
            <a:off x="13478241" y="6901190"/>
            <a:ext cx="760200" cy="2076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39"/>
              </a:lnSpc>
            </a:pPr>
            <a:r>
              <a:rPr lang="en-US" sz="1500" b="1">
                <a:solidFill>
                  <a:srgbClr val="9900FF"/>
                </a:solidFill>
                <a:latin typeface="Arimo Bold"/>
                <a:ea typeface="Arimo Bold"/>
                <a:cs typeface="Arimo Bold"/>
                <a:sym typeface="Arimo Bold"/>
              </a:rPr>
              <a:t>答案</a:t>
            </a:r>
          </a:p>
        </p:txBody>
      </p:sp>
      <p:sp>
        <p:nvSpPr>
          <p:cNvPr id="50" name="AutoShape 50">
            <a:extLst>
              <a:ext uri="{FF2B5EF4-FFF2-40B4-BE49-F238E27FC236}">
                <a16:creationId xmlns:a16="http://schemas.microsoft.com/office/drawing/2014/main" id="{E87EDBD3-9E76-85E0-8151-2E27F65A2054}"/>
              </a:ext>
            </a:extLst>
          </p:cNvPr>
          <p:cNvSpPr/>
          <p:nvPr/>
        </p:nvSpPr>
        <p:spPr>
          <a:xfrm>
            <a:off x="12927008" y="6995487"/>
            <a:ext cx="705249" cy="0"/>
          </a:xfrm>
          <a:prstGeom prst="line">
            <a:avLst/>
          </a:prstGeom>
          <a:ln w="9525" cap="rnd">
            <a:solidFill>
              <a:srgbClr val="695D46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51" name="AutoShape 51">
            <a:extLst>
              <a:ext uri="{FF2B5EF4-FFF2-40B4-BE49-F238E27FC236}">
                <a16:creationId xmlns:a16="http://schemas.microsoft.com/office/drawing/2014/main" id="{C5F0347A-D4C4-FC82-8EAA-9BD3E627101C}"/>
              </a:ext>
            </a:extLst>
          </p:cNvPr>
          <p:cNvSpPr/>
          <p:nvPr/>
        </p:nvSpPr>
        <p:spPr>
          <a:xfrm rot="1589024">
            <a:off x="8134311" y="5292350"/>
            <a:ext cx="3828845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54" name="文字方塊 53">
            <a:extLst>
              <a:ext uri="{FF2B5EF4-FFF2-40B4-BE49-F238E27FC236}">
                <a16:creationId xmlns:a16="http://schemas.microsoft.com/office/drawing/2014/main" id="{BD776762-F689-6546-8567-9E5E58EDEA67}"/>
              </a:ext>
            </a:extLst>
          </p:cNvPr>
          <p:cNvSpPr txBox="1"/>
          <p:nvPr/>
        </p:nvSpPr>
        <p:spPr>
          <a:xfrm>
            <a:off x="11353800" y="7898078"/>
            <a:ext cx="13770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dirty="0"/>
              <a:t>文字生成</a:t>
            </a:r>
          </a:p>
        </p:txBody>
      </p:sp>
      <p:grpSp>
        <p:nvGrpSpPr>
          <p:cNvPr id="16" name="Group 32">
            <a:extLst>
              <a:ext uri="{FF2B5EF4-FFF2-40B4-BE49-F238E27FC236}">
                <a16:creationId xmlns:a16="http://schemas.microsoft.com/office/drawing/2014/main" id="{1EB2546F-F632-B43D-D68B-F72F1611BDFD}"/>
              </a:ext>
            </a:extLst>
          </p:cNvPr>
          <p:cNvGrpSpPr/>
          <p:nvPr/>
        </p:nvGrpSpPr>
        <p:grpSpPr>
          <a:xfrm>
            <a:off x="6721919" y="6658954"/>
            <a:ext cx="2238749" cy="800922"/>
            <a:chOff x="0" y="0"/>
            <a:chExt cx="3489400" cy="2328600"/>
          </a:xfrm>
        </p:grpSpPr>
        <p:sp>
          <p:nvSpPr>
            <p:cNvPr id="17" name="Freeform 33">
              <a:extLst>
                <a:ext uri="{FF2B5EF4-FFF2-40B4-BE49-F238E27FC236}">
                  <a16:creationId xmlns:a16="http://schemas.microsoft.com/office/drawing/2014/main" id="{07B6AB9F-87ED-7AA4-75FE-2AC1BA0808BF}"/>
                </a:ext>
              </a:extLst>
            </p:cNvPr>
            <p:cNvSpPr/>
            <p:nvPr/>
          </p:nvSpPr>
          <p:spPr>
            <a:xfrm>
              <a:off x="12700" y="12700"/>
              <a:ext cx="3464052" cy="2303145"/>
            </a:xfrm>
            <a:custGeom>
              <a:avLst/>
              <a:gdLst/>
              <a:ahLst/>
              <a:cxnLst/>
              <a:rect l="l" t="t" r="r" b="b"/>
              <a:pathLst>
                <a:path w="3464052" h="2303145">
                  <a:moveTo>
                    <a:pt x="0" y="0"/>
                  </a:moveTo>
                  <a:lnTo>
                    <a:pt x="3464052" y="0"/>
                  </a:lnTo>
                  <a:lnTo>
                    <a:pt x="3464052" y="2303145"/>
                  </a:lnTo>
                  <a:lnTo>
                    <a:pt x="0" y="2303145"/>
                  </a:lnTo>
                  <a:close/>
                </a:path>
              </a:pathLst>
            </a:custGeom>
            <a:solidFill>
              <a:srgbClr val="FFE599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8" name="Freeform 34">
              <a:extLst>
                <a:ext uri="{FF2B5EF4-FFF2-40B4-BE49-F238E27FC236}">
                  <a16:creationId xmlns:a16="http://schemas.microsoft.com/office/drawing/2014/main" id="{8B8AA443-0D95-195E-C93C-01EBF96DA9A8}"/>
                </a:ext>
              </a:extLst>
            </p:cNvPr>
            <p:cNvSpPr/>
            <p:nvPr/>
          </p:nvSpPr>
          <p:spPr>
            <a:xfrm>
              <a:off x="0" y="0"/>
              <a:ext cx="3489452" cy="2328545"/>
            </a:xfrm>
            <a:custGeom>
              <a:avLst/>
              <a:gdLst/>
              <a:ahLst/>
              <a:cxnLst/>
              <a:rect l="l" t="t" r="r" b="b"/>
              <a:pathLst>
                <a:path w="3489452" h="2328545">
                  <a:moveTo>
                    <a:pt x="12700" y="0"/>
                  </a:moveTo>
                  <a:lnTo>
                    <a:pt x="3476752" y="0"/>
                  </a:lnTo>
                  <a:cubicBezTo>
                    <a:pt x="3483737" y="0"/>
                    <a:pt x="3489452" y="5715"/>
                    <a:pt x="3489452" y="12700"/>
                  </a:cubicBezTo>
                  <a:lnTo>
                    <a:pt x="3489452" y="2315845"/>
                  </a:lnTo>
                  <a:cubicBezTo>
                    <a:pt x="3489452" y="2322830"/>
                    <a:pt x="3483737" y="2328545"/>
                    <a:pt x="3476752" y="2328545"/>
                  </a:cubicBezTo>
                  <a:lnTo>
                    <a:pt x="12700" y="2328545"/>
                  </a:lnTo>
                  <a:cubicBezTo>
                    <a:pt x="5715" y="2328545"/>
                    <a:pt x="0" y="2322830"/>
                    <a:pt x="0" y="2315845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2315845"/>
                  </a:lnTo>
                  <a:lnTo>
                    <a:pt x="12700" y="2315845"/>
                  </a:lnTo>
                  <a:lnTo>
                    <a:pt x="12700" y="2303145"/>
                  </a:lnTo>
                  <a:lnTo>
                    <a:pt x="3476752" y="2303145"/>
                  </a:lnTo>
                  <a:lnTo>
                    <a:pt x="3476752" y="2315845"/>
                  </a:lnTo>
                  <a:lnTo>
                    <a:pt x="3464052" y="2315845"/>
                  </a:lnTo>
                  <a:lnTo>
                    <a:pt x="3464052" y="12700"/>
                  </a:lnTo>
                  <a:lnTo>
                    <a:pt x="3476752" y="12700"/>
                  </a:lnTo>
                  <a:lnTo>
                    <a:pt x="3476752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695D46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9" name="TextBox 35">
              <a:extLst>
                <a:ext uri="{FF2B5EF4-FFF2-40B4-BE49-F238E27FC236}">
                  <a16:creationId xmlns:a16="http://schemas.microsoft.com/office/drawing/2014/main" id="{BF7C6FCB-05F4-6DBA-CB4D-34BEA67C7602}"/>
                </a:ext>
              </a:extLst>
            </p:cNvPr>
            <p:cNvSpPr txBox="1"/>
            <p:nvPr/>
          </p:nvSpPr>
          <p:spPr>
            <a:xfrm>
              <a:off x="0" y="-19050"/>
              <a:ext cx="3489400" cy="234765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txBody>
            <a:bodyPr lIns="50800" tIns="50800" rIns="50800" bIns="50800" rtlCol="0" anchor="ctr"/>
            <a:lstStyle/>
            <a:p>
              <a:pPr algn="ctr"/>
              <a:r>
                <a:rPr lang="en-US" dirty="0" err="1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檢索器</a:t>
              </a:r>
              <a:endParaRPr lang="en-US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endParaRPr>
            </a:p>
            <a:p>
              <a:pPr algn="ctr"/>
              <a:r>
                <a:rPr lang="en-US" dirty="0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（Retriever)</a:t>
              </a:r>
            </a:p>
          </p:txBody>
        </p:sp>
      </p:grpSp>
      <p:sp>
        <p:nvSpPr>
          <p:cNvPr id="20" name="AutoShape 48">
            <a:extLst>
              <a:ext uri="{FF2B5EF4-FFF2-40B4-BE49-F238E27FC236}">
                <a16:creationId xmlns:a16="http://schemas.microsoft.com/office/drawing/2014/main" id="{8012A9D6-804F-4B96-8867-9E9AF8D99E63}"/>
              </a:ext>
            </a:extLst>
          </p:cNvPr>
          <p:cNvSpPr/>
          <p:nvPr/>
        </p:nvSpPr>
        <p:spPr>
          <a:xfrm rot="5360565">
            <a:off x="7591716" y="6362525"/>
            <a:ext cx="519287" cy="5958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21" name="Freeform 5">
            <a:extLst>
              <a:ext uri="{FF2B5EF4-FFF2-40B4-BE49-F238E27FC236}">
                <a16:creationId xmlns:a16="http://schemas.microsoft.com/office/drawing/2014/main" id="{8950F984-EA4D-7AF7-F7B0-58BE6AD11DE6}"/>
              </a:ext>
            </a:extLst>
          </p:cNvPr>
          <p:cNvSpPr/>
          <p:nvPr/>
        </p:nvSpPr>
        <p:spPr>
          <a:xfrm>
            <a:off x="4161532" y="4518276"/>
            <a:ext cx="9118100" cy="3783717"/>
          </a:xfrm>
          <a:custGeom>
            <a:avLst/>
            <a:gdLst/>
            <a:ahLst/>
            <a:cxnLst/>
            <a:rect l="l" t="t" r="r" b="b"/>
            <a:pathLst>
              <a:path w="4450555" h="2256620">
                <a:moveTo>
                  <a:pt x="0" y="0"/>
                </a:moveTo>
                <a:lnTo>
                  <a:pt x="4450555" y="0"/>
                </a:lnTo>
                <a:lnTo>
                  <a:pt x="4450555" y="2256620"/>
                </a:lnTo>
                <a:lnTo>
                  <a:pt x="0" y="2256620"/>
                </a:lnTo>
                <a:close/>
              </a:path>
            </a:pathLst>
          </a:custGeom>
          <a:solidFill>
            <a:srgbClr val="FFFFFF">
              <a:alpha val="85069"/>
            </a:srgbClr>
          </a:solidFill>
          <a:ln w="38100">
            <a:solidFill>
              <a:schemeClr val="tx1">
                <a:lumMod val="95000"/>
                <a:lumOff val="5000"/>
              </a:schemeClr>
            </a:solidFill>
          </a:ln>
        </p:spPr>
        <p:txBody>
          <a:bodyPr/>
          <a:lstStyle/>
          <a:p>
            <a:endParaRPr lang="zh-TW" altLang="en-US" dirty="0"/>
          </a:p>
        </p:txBody>
      </p:sp>
      <p:pic>
        <p:nvPicPr>
          <p:cNvPr id="2" name="Google Shape;623;p76">
            <a:extLst>
              <a:ext uri="{FF2B5EF4-FFF2-40B4-BE49-F238E27FC236}">
                <a16:creationId xmlns:a16="http://schemas.microsoft.com/office/drawing/2014/main" id="{38923642-0400-1FA6-6AD5-7DE94E5F373F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72642" y="4618032"/>
            <a:ext cx="3572101" cy="35721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175753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2285</TotalTime>
  <Words>1011</Words>
  <Application>Microsoft Macintosh PowerPoint</Application>
  <PresentationFormat>自訂</PresentationFormat>
  <Paragraphs>374</Paragraphs>
  <Slides>27</Slides>
  <Notes>26</Notes>
  <HiddenSlides>0</HiddenSlides>
  <MMClips>0</MMClips>
  <ScaleCrop>false</ScaleCrop>
  <HeadingPairs>
    <vt:vector size="6" baseType="variant">
      <vt:variant>
        <vt:lpstr>使用字型</vt:lpstr>
      </vt:variant>
      <vt:variant>
        <vt:i4>14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27</vt:i4>
      </vt:variant>
    </vt:vector>
  </HeadingPairs>
  <TitlesOfParts>
    <vt:vector size="42" baseType="lpstr">
      <vt:lpstr>Arimo</vt:lpstr>
      <vt:lpstr>Arial Bold</vt:lpstr>
      <vt:lpstr>Arimo Italics</vt:lpstr>
      <vt:lpstr>Google Sans Medium</vt:lpstr>
      <vt:lpstr>DM Sans</vt:lpstr>
      <vt:lpstr>Google Sans</vt:lpstr>
      <vt:lpstr>WenQuanYi</vt:lpstr>
      <vt:lpstr>Calibri</vt:lpstr>
      <vt:lpstr>Sailors Italics</vt:lpstr>
      <vt:lpstr>Arimo Bold Italics</vt:lpstr>
      <vt:lpstr>Arimo Bold</vt:lpstr>
      <vt:lpstr>DM Sans Bold</vt:lpstr>
      <vt:lpstr>Arial</vt:lpstr>
      <vt:lpstr>Sailors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Introuction and Implementation to RAG</dc:title>
  <cp:lastModifiedBy>楷鈞 吳</cp:lastModifiedBy>
  <cp:revision>11</cp:revision>
  <dcterms:created xsi:type="dcterms:W3CDTF">2006-08-16T00:00:00Z</dcterms:created>
  <dcterms:modified xsi:type="dcterms:W3CDTF">2025-03-21T10:47:07Z</dcterms:modified>
  <dc:identifier>DAGamUUNXWY</dc:identifier>
</cp:coreProperties>
</file>